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23"/>
  </p:notesMasterIdLst>
  <p:sldIdLst>
    <p:sldId id="256" r:id="rId5"/>
    <p:sldId id="258" r:id="rId6"/>
    <p:sldId id="257" r:id="rId7"/>
    <p:sldId id="259" r:id="rId8"/>
    <p:sldId id="270" r:id="rId9"/>
    <p:sldId id="276" r:id="rId10"/>
    <p:sldId id="271" r:id="rId11"/>
    <p:sldId id="275" r:id="rId12"/>
    <p:sldId id="274" r:id="rId13"/>
    <p:sldId id="272" r:id="rId14"/>
    <p:sldId id="263" r:id="rId15"/>
    <p:sldId id="262" r:id="rId16"/>
    <p:sldId id="273" r:id="rId17"/>
    <p:sldId id="266" r:id="rId18"/>
    <p:sldId id="265" r:id="rId19"/>
    <p:sldId id="269" r:id="rId20"/>
    <p:sldId id="267" r:id="rId21"/>
    <p:sldId id="26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06" autoAdjust="0"/>
    <p:restoredTop sz="94660"/>
  </p:normalViewPr>
  <p:slideViewPr>
    <p:cSldViewPr snapToGrid="0">
      <p:cViewPr varScale="1">
        <p:scale>
          <a:sx n="82" d="100"/>
          <a:sy n="82" d="100"/>
        </p:scale>
        <p:origin x="26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9AAD27-46D4-4E95-84AE-AAEAF430F761}" type="datetimeFigureOut">
              <a:rPr lang="en-GB" smtClean="0"/>
              <a:t>11/01/2023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F589B5-52F9-4BA9-8563-64C405B8DCC9}" type="slidenum">
              <a:rPr lang="en-GB" smtClean="0"/>
              <a:t>‹#›</a:t>
            </a:fld>
            <a:endParaRPr lang="en-GB"/>
          </a:p>
        </p:txBody>
      </p:sp>
    </p:spTree>
    <p:extLst>
      <p:ext uri="{BB962C8B-B14F-4D97-AF65-F5344CB8AC3E}">
        <p14:creationId xmlns:p14="http://schemas.microsoft.com/office/powerpoint/2010/main" val="693122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4mation.com.au/blog/stop-wasting-time-and-start-agile-prototypin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medium.com/@galinaryzhenko/good-prototype-vs-bad-prototype-26d9bfba3e8f"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Agile project management has continuous improvement. 1-requirements, 2-plan, 3-design, 4-develop, 5-release, 6-track and monitor. Whereas waterfall cycle sicks to one project and is best for unchanging projects leading to a poor model and no refinements but new requirements must be written for the model.</a:t>
            </a:r>
          </a:p>
        </p:txBody>
      </p:sp>
      <p:sp>
        <p:nvSpPr>
          <p:cNvPr id="4" name="Slide Number Placeholder 3"/>
          <p:cNvSpPr>
            <a:spLocks noGrp="1"/>
          </p:cNvSpPr>
          <p:nvPr>
            <p:ph type="sldNum" sz="quarter" idx="5"/>
          </p:nvPr>
        </p:nvSpPr>
        <p:spPr/>
        <p:txBody>
          <a:bodyPr/>
          <a:lstStyle/>
          <a:p>
            <a:fld id="{31F589B5-52F9-4BA9-8563-64C405B8DCC9}" type="slidenum">
              <a:rPr lang="en-GB" smtClean="0"/>
              <a:t>4</a:t>
            </a:fld>
            <a:endParaRPr lang="en-GB"/>
          </a:p>
        </p:txBody>
      </p:sp>
    </p:spTree>
    <p:extLst>
      <p:ext uri="{BB962C8B-B14F-4D97-AF65-F5344CB8AC3E}">
        <p14:creationId xmlns:p14="http://schemas.microsoft.com/office/powerpoint/2010/main" val="553417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Chatbot flow chart:</a:t>
            </a:r>
          </a:p>
          <a:p>
            <a:pPr algn="l">
              <a:buFont typeface="+mj-lt"/>
              <a:buAutoNum type="arabicPeriod"/>
            </a:pPr>
            <a:r>
              <a:rPr lang="en-GB" b="0" i="0" dirty="0">
                <a:solidFill>
                  <a:srgbClr val="333333"/>
                </a:solidFill>
                <a:effectLst/>
                <a:latin typeface="Graphik"/>
              </a:rPr>
              <a:t>The message is received and passed to an Interpreter, which converts it into a dictionary including the original text, the intent, and any entities that were found. This part is handled by NLU.</a:t>
            </a:r>
          </a:p>
          <a:p>
            <a:pPr algn="l">
              <a:buFont typeface="+mj-lt"/>
              <a:buAutoNum type="arabicPeriod"/>
            </a:pPr>
            <a:r>
              <a:rPr lang="en-GB" b="0" i="0" dirty="0">
                <a:solidFill>
                  <a:srgbClr val="333333"/>
                </a:solidFill>
                <a:effectLst/>
                <a:latin typeface="Graphik"/>
              </a:rPr>
              <a:t>The message is passed from the Interpreter to the Tracker. The Tracker is the object which keeps track of conversation state.</a:t>
            </a:r>
          </a:p>
          <a:p>
            <a:pPr algn="l">
              <a:buFont typeface="+mj-lt"/>
              <a:buAutoNum type="arabicPeriod"/>
            </a:pPr>
            <a:r>
              <a:rPr lang="en-GB" b="0" i="0" dirty="0">
                <a:solidFill>
                  <a:srgbClr val="333333"/>
                </a:solidFill>
                <a:effectLst/>
                <a:latin typeface="Graphik"/>
              </a:rPr>
              <a:t>The current state of the tracker is sent to each policy.</a:t>
            </a:r>
          </a:p>
          <a:p>
            <a:pPr algn="l">
              <a:buFont typeface="+mj-lt"/>
              <a:buAutoNum type="arabicPeriod"/>
            </a:pPr>
            <a:r>
              <a:rPr lang="en-GB" b="0" i="0" dirty="0">
                <a:solidFill>
                  <a:srgbClr val="333333"/>
                </a:solidFill>
                <a:effectLst/>
                <a:latin typeface="Graphik"/>
              </a:rPr>
              <a:t>Each policy chooses which action to take next.</a:t>
            </a:r>
          </a:p>
          <a:p>
            <a:pPr algn="l">
              <a:buFont typeface="+mj-lt"/>
              <a:buAutoNum type="arabicPeriod"/>
            </a:pPr>
            <a:r>
              <a:rPr lang="en-GB" b="0" i="0" dirty="0">
                <a:solidFill>
                  <a:srgbClr val="333333"/>
                </a:solidFill>
                <a:effectLst/>
                <a:latin typeface="Graphik"/>
              </a:rPr>
              <a:t>The chosen action is logged by the tracker.</a:t>
            </a:r>
          </a:p>
          <a:p>
            <a:pPr algn="l">
              <a:buFont typeface="+mj-lt"/>
              <a:buAutoNum type="arabicPeriod"/>
            </a:pPr>
            <a:r>
              <a:rPr lang="en-GB" b="0" i="0" dirty="0">
                <a:solidFill>
                  <a:srgbClr val="333333"/>
                </a:solidFill>
                <a:effectLst/>
                <a:latin typeface="Graphik"/>
              </a:rPr>
              <a:t>A response is sent to the user.</a:t>
            </a:r>
          </a:p>
          <a:p>
            <a:endParaRPr lang="en-GB" dirty="0"/>
          </a:p>
        </p:txBody>
      </p:sp>
      <p:sp>
        <p:nvSpPr>
          <p:cNvPr id="4" name="Slide Number Placeholder 3"/>
          <p:cNvSpPr>
            <a:spLocks noGrp="1"/>
          </p:cNvSpPr>
          <p:nvPr>
            <p:ph type="sldNum" sz="quarter" idx="5"/>
          </p:nvPr>
        </p:nvSpPr>
        <p:spPr/>
        <p:txBody>
          <a:bodyPr/>
          <a:lstStyle/>
          <a:p>
            <a:fld id="{31F589B5-52F9-4BA9-8563-64C405B8DCC9}" type="slidenum">
              <a:rPr lang="en-GB" smtClean="0"/>
              <a:t>5</a:t>
            </a:fld>
            <a:endParaRPr lang="en-GB"/>
          </a:p>
        </p:txBody>
      </p:sp>
    </p:spTree>
    <p:extLst>
      <p:ext uri="{BB962C8B-B14F-4D97-AF65-F5344CB8AC3E}">
        <p14:creationId xmlns:p14="http://schemas.microsoft.com/office/powerpoint/2010/main" val="151621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-purchase tickets on the official FIFA website</a:t>
            </a:r>
          </a:p>
          <a:p>
            <a:r>
              <a:rPr lang="en-GB" dirty="0"/>
              <a:t>-purchase online tickets</a:t>
            </a:r>
          </a:p>
          <a:p>
            <a:r>
              <a:rPr lang="en-GB" dirty="0"/>
              <a:t>-random selection draw sales period(Ticket Portal). Before buying a ticket users need to read through the football FAQS page.</a:t>
            </a:r>
          </a:p>
        </p:txBody>
      </p:sp>
      <p:sp>
        <p:nvSpPr>
          <p:cNvPr id="4" name="Slide Number Placeholder 3"/>
          <p:cNvSpPr>
            <a:spLocks noGrp="1"/>
          </p:cNvSpPr>
          <p:nvPr>
            <p:ph type="sldNum" sz="quarter" idx="5"/>
          </p:nvPr>
        </p:nvSpPr>
        <p:spPr/>
        <p:txBody>
          <a:bodyPr/>
          <a:lstStyle/>
          <a:p>
            <a:fld id="{31F589B5-52F9-4BA9-8563-64C405B8DCC9}" type="slidenum">
              <a:rPr lang="en-GB" smtClean="0"/>
              <a:t>6</a:t>
            </a:fld>
            <a:endParaRPr lang="en-GB"/>
          </a:p>
        </p:txBody>
      </p:sp>
    </p:spTree>
    <p:extLst>
      <p:ext uri="{BB962C8B-B14F-4D97-AF65-F5344CB8AC3E}">
        <p14:creationId xmlns:p14="http://schemas.microsoft.com/office/powerpoint/2010/main" val="846213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Intent-What is the user intending to ask about?</a:t>
            </a:r>
          </a:p>
          <a:p>
            <a:r>
              <a:rPr lang="en-GB" dirty="0"/>
              <a:t>Entity-What are the important information in the users query?</a:t>
            </a:r>
          </a:p>
          <a:p>
            <a:r>
              <a:rPr lang="en-GB" dirty="0"/>
              <a:t>Story-What is the possible way the conversation can go?</a:t>
            </a:r>
          </a:p>
          <a:p>
            <a:r>
              <a:rPr lang="en-GB" dirty="0"/>
              <a:t>Action-What action should the bot take upon a specific request?</a:t>
            </a:r>
          </a:p>
          <a:p>
            <a:endParaRPr lang="en-GB" dirty="0"/>
          </a:p>
        </p:txBody>
      </p:sp>
      <p:sp>
        <p:nvSpPr>
          <p:cNvPr id="4" name="Slide Number Placeholder 3"/>
          <p:cNvSpPr>
            <a:spLocks noGrp="1"/>
          </p:cNvSpPr>
          <p:nvPr>
            <p:ph type="sldNum" sz="quarter" idx="5"/>
          </p:nvPr>
        </p:nvSpPr>
        <p:spPr/>
        <p:txBody>
          <a:bodyPr/>
          <a:lstStyle/>
          <a:p>
            <a:fld id="{31F589B5-52F9-4BA9-8563-64C405B8DCC9}" type="slidenum">
              <a:rPr lang="en-GB" smtClean="0"/>
              <a:t>7</a:t>
            </a:fld>
            <a:endParaRPr lang="en-GB"/>
          </a:p>
        </p:txBody>
      </p:sp>
    </p:spTree>
    <p:extLst>
      <p:ext uri="{BB962C8B-B14F-4D97-AF65-F5344CB8AC3E}">
        <p14:creationId xmlns:p14="http://schemas.microsoft.com/office/powerpoint/2010/main" val="3338107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research/analyses/</a:t>
            </a:r>
            <a:r>
              <a:rPr lang="en-GB" dirty="0" err="1"/>
              <a:t>redisgin</a:t>
            </a:r>
            <a:r>
              <a:rPr lang="en-GB" dirty="0"/>
              <a:t> it.</a:t>
            </a:r>
          </a:p>
          <a:p>
            <a:r>
              <a:rPr lang="en-GB" b="0" i="0" dirty="0">
                <a:solidFill>
                  <a:srgbClr val="FFFFFF"/>
                </a:solidFill>
                <a:effectLst/>
                <a:latin typeface="-apple-system"/>
              </a:rPr>
              <a:t>SDLC (Chatbot), AI Project Lifecyle for Facial Emotion Detection Systems</a:t>
            </a:r>
            <a:endParaRPr lang="en-GB" dirty="0"/>
          </a:p>
          <a:p>
            <a:endParaRPr lang="en-GB" dirty="0"/>
          </a:p>
        </p:txBody>
      </p:sp>
      <p:sp>
        <p:nvSpPr>
          <p:cNvPr id="4" name="Slide Number Placeholder 3"/>
          <p:cNvSpPr>
            <a:spLocks noGrp="1"/>
          </p:cNvSpPr>
          <p:nvPr>
            <p:ph type="sldNum" sz="quarter" idx="5"/>
          </p:nvPr>
        </p:nvSpPr>
        <p:spPr/>
        <p:txBody>
          <a:bodyPr/>
          <a:lstStyle/>
          <a:p>
            <a:fld id="{31F589B5-52F9-4BA9-8563-64C405B8DCC9}" type="slidenum">
              <a:rPr lang="en-GB" smtClean="0"/>
              <a:t>8</a:t>
            </a:fld>
            <a:endParaRPr lang="en-GB"/>
          </a:p>
        </p:txBody>
      </p:sp>
    </p:spTree>
    <p:extLst>
      <p:ext uri="{BB962C8B-B14F-4D97-AF65-F5344CB8AC3E}">
        <p14:creationId xmlns:p14="http://schemas.microsoft.com/office/powerpoint/2010/main" val="3958150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FFFFFF"/>
                </a:solidFill>
                <a:effectLst/>
                <a:latin typeface="-apple-system"/>
              </a:rPr>
              <a:t>Read: agile prototyping and evaluation </a:t>
            </a:r>
            <a:br>
              <a:rPr lang="en-GB" dirty="0"/>
            </a:br>
            <a:r>
              <a:rPr lang="en-GB" b="0" i="0" dirty="0">
                <a:solidFill>
                  <a:srgbClr val="FFFFFF"/>
                </a:solidFill>
                <a:effectLst/>
                <a:latin typeface="-apple-system"/>
              </a:rPr>
              <a:t>Read evaluation of the prototype: Good prototype vs bad prototype</a:t>
            </a:r>
            <a:br>
              <a:rPr lang="en-GB" dirty="0"/>
            </a:br>
            <a:r>
              <a:rPr lang="en-GB" b="0" i="0" dirty="0">
                <a:solidFill>
                  <a:srgbClr val="FFFFFF"/>
                </a:solidFill>
                <a:effectLst/>
                <a:latin typeface="-apple-system"/>
              </a:rPr>
              <a:t>Does it meet the customer’s requirements briefly – in terms of Slide - evaluating your solution - 3 criteria Business value, usability and content.  Add other criteria</a:t>
            </a:r>
          </a:p>
          <a:p>
            <a:r>
              <a:rPr lang="en-GB" b="0" i="0" u="none" strike="noStrike" dirty="0">
                <a:solidFill>
                  <a:srgbClr val="7F85F5"/>
                </a:solidFill>
                <a:effectLst/>
                <a:latin typeface="-apple-system"/>
                <a:hlinkClick r:id="rId3" tooltip="https://www.4mation.com.au/blog/stop-wasting-time-and-start-agile-prototyping/"/>
              </a:rPr>
              <a:t>https://www.4mation.com.au/blog/stop-wasting-time-and-start-agile-prototyping/</a:t>
            </a:r>
            <a:r>
              <a:rPr lang="en-GB" b="0" i="0" u="none" strike="noStrike" dirty="0">
                <a:solidFill>
                  <a:srgbClr val="FFFFFF"/>
                </a:solidFill>
                <a:effectLst/>
                <a:latin typeface="-apple-system"/>
              </a:rPr>
              <a:t>  </a:t>
            </a:r>
          </a:p>
          <a:p>
            <a:r>
              <a:rPr lang="en-GB" dirty="0">
                <a:hlinkClick r:id="rId4"/>
              </a:rPr>
              <a:t>Good prototype vs Bad prototype. A couple of thoughts on how to approach… | by Galina </a:t>
            </a:r>
            <a:r>
              <a:rPr lang="en-GB" dirty="0" err="1">
                <a:hlinkClick r:id="rId4"/>
              </a:rPr>
              <a:t>Ryzhenko</a:t>
            </a:r>
            <a:r>
              <a:rPr lang="en-GB" dirty="0">
                <a:hlinkClick r:id="rId4"/>
              </a:rPr>
              <a:t> | Medium</a:t>
            </a:r>
            <a:r>
              <a:rPr lang="en-GB" b="0" i="0" u="none" strike="noStrike" dirty="0">
                <a:solidFill>
                  <a:srgbClr val="FFFFFF"/>
                </a:solidFill>
                <a:effectLst/>
                <a:latin typeface="-apple-system"/>
              </a:rPr>
              <a:t> </a:t>
            </a:r>
            <a:endParaRPr lang="en-GB" dirty="0"/>
          </a:p>
        </p:txBody>
      </p:sp>
      <p:sp>
        <p:nvSpPr>
          <p:cNvPr id="4" name="Slide Number Placeholder 3"/>
          <p:cNvSpPr>
            <a:spLocks noGrp="1"/>
          </p:cNvSpPr>
          <p:nvPr>
            <p:ph type="sldNum" sz="quarter" idx="5"/>
          </p:nvPr>
        </p:nvSpPr>
        <p:spPr/>
        <p:txBody>
          <a:bodyPr/>
          <a:lstStyle/>
          <a:p>
            <a:fld id="{31F589B5-52F9-4BA9-8563-64C405B8DCC9}" type="slidenum">
              <a:rPr lang="en-GB" smtClean="0"/>
              <a:t>9</a:t>
            </a:fld>
            <a:endParaRPr lang="en-GB"/>
          </a:p>
        </p:txBody>
      </p:sp>
    </p:spTree>
    <p:extLst>
      <p:ext uri="{BB962C8B-B14F-4D97-AF65-F5344CB8AC3E}">
        <p14:creationId xmlns:p14="http://schemas.microsoft.com/office/powerpoint/2010/main" val="2801819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FFFFFF"/>
                </a:solidFill>
                <a:effectLst/>
                <a:latin typeface="-apple-system"/>
              </a:rPr>
              <a:t>one slide on: Selection of the dataset – why, how it is acquired, opportunity of the dataset</a:t>
            </a:r>
            <a:br>
              <a:rPr lang="en-GB" dirty="0"/>
            </a:br>
            <a:r>
              <a:rPr lang="en-GB" b="0" i="0" dirty="0">
                <a:solidFill>
                  <a:srgbClr val="FFFFFF"/>
                </a:solidFill>
                <a:effectLst/>
                <a:latin typeface="-apple-system"/>
              </a:rPr>
              <a:t>2. Comments on the Algorithms, models, and theories applied</a:t>
            </a:r>
            <a:br>
              <a:rPr lang="en-GB" dirty="0"/>
            </a:br>
            <a:r>
              <a:rPr lang="en-GB" b="0" i="0" dirty="0">
                <a:solidFill>
                  <a:srgbClr val="FFFFFF"/>
                </a:solidFill>
                <a:effectLst/>
                <a:latin typeface="-apple-system"/>
              </a:rPr>
              <a:t>3. Review of Tools and techniques (including libraries) used and considered</a:t>
            </a:r>
            <a:endParaRPr lang="en-GB" dirty="0"/>
          </a:p>
        </p:txBody>
      </p:sp>
      <p:sp>
        <p:nvSpPr>
          <p:cNvPr id="4" name="Slide Number Placeholder 3"/>
          <p:cNvSpPr>
            <a:spLocks noGrp="1"/>
          </p:cNvSpPr>
          <p:nvPr>
            <p:ph type="sldNum" sz="quarter" idx="5"/>
          </p:nvPr>
        </p:nvSpPr>
        <p:spPr/>
        <p:txBody>
          <a:bodyPr/>
          <a:lstStyle/>
          <a:p>
            <a:fld id="{31F589B5-52F9-4BA9-8563-64C405B8DCC9}" type="slidenum">
              <a:rPr lang="en-GB" smtClean="0"/>
              <a:t>10</a:t>
            </a:fld>
            <a:endParaRPr lang="en-GB"/>
          </a:p>
        </p:txBody>
      </p:sp>
    </p:spTree>
    <p:extLst>
      <p:ext uri="{BB962C8B-B14F-4D97-AF65-F5344CB8AC3E}">
        <p14:creationId xmlns:p14="http://schemas.microsoft.com/office/powerpoint/2010/main" val="1602640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dirty="0"/>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a:t>
            </a:fld>
            <a:endParaRPr lang="en-US"/>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3400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24534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413446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07424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32628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998006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94122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084393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487708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05454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fld id="{3CADBD16-5BFB-4D9F-9646-C75D1B53BBB6}" type="datetimeFigureOut">
              <a:rPr lang="en-US" smtClean="0"/>
              <a:t>1/11/2023</a:t>
            </a:fld>
            <a:endParaRPr lang="en-US"/>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a:t>
            </a:fld>
            <a:endParaRPr lang="en-US"/>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dirty="0"/>
              <a:t>Click to edit Master title style</a:t>
            </a:r>
          </a:p>
        </p:txBody>
      </p:sp>
    </p:spTree>
    <p:extLst>
      <p:ext uri="{BB962C8B-B14F-4D97-AF65-F5344CB8AC3E}">
        <p14:creationId xmlns:p14="http://schemas.microsoft.com/office/powerpoint/2010/main" val="3596550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fld id="{3CADBD16-5BFB-4D9F-9646-C75D1B53BBB6}" type="datetimeFigureOut">
              <a:rPr lang="en-US" smtClean="0"/>
              <a:pPr/>
              <a:t>1/11/2023</a:t>
            </a:fld>
            <a:endParaRPr lang="en-US" dirty="0"/>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3114863533"/>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en.wikipedia.org/wiki/2017_FIFA_U-17_World_Cup"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s://en.wikipedia.org/wiki/2017_FIFA_U-17_World_Cup"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hyperlink" Target="https://en.wikipedia.org/wiki/2017_FIFA_U-17_World_Cu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en.wikipedia.org/wiki/2017_FIFA_U-17_World_Cup"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2017_FIFA_U-17_World_Cup"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2017_FIFA_U-17_World_Cup"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en.wikipedia.org/wiki/2017_FIFA_U-17_World_Cup"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localhost:8888/notebooks/Journey%20to%20the%20Stadium.ipynb" TargetMode="External"/><Relationship Id="rId3" Type="http://schemas.openxmlformats.org/officeDocument/2006/relationships/hyperlink" Target="https://en.wikipedia.org/wiki/2017_FIFA_U-17_World_Cup" TargetMode="External"/><Relationship Id="rId7" Type="http://schemas.openxmlformats.org/officeDocument/2006/relationships/hyperlink" Target="https://colab.research.google.com/drive/1PJGmkRMBDz2er76h1Z7IDjMYjZmaCFui?usp=sharing"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localhost:8935/notebooks/Documents/Journey%20to%20the%20Stadium.ipynb" TargetMode="External"/><Relationship Id="rId5" Type="http://schemas.openxmlformats.org/officeDocument/2006/relationships/hyperlink" Target="http://localhost:8888/notebooks/Unit%20testing/FIFA%20world%20cup%202022/FIFA%20final%20world%20cup.ipynb" TargetMode="External"/><Relationship Id="rId4" Type="http://schemas.openxmlformats.org/officeDocument/2006/relationships/image" Target="../media/image1.jpeg"/></Relationships>
</file>

<file path=ppt/slides/_rels/slide17.xml.rels><?xml version="1.0" encoding="UTF-8" standalone="yes"?>
<Relationships xmlns="http://schemas.openxmlformats.org/package/2006/relationships"><Relationship Id="rId3" Type="http://schemas.openxmlformats.org/officeDocument/2006/relationships/hyperlink" Target="https://www.pexels.com/photo/app-artificial-assistant-bot-2045440/" TargetMode="External"/><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hyperlink" Target="https://en.wikipedia.org/wiki/2017_FIFA_U-17_World_Cup" TargetMode="External"/><Relationship Id="rId5" Type="http://schemas.openxmlformats.org/officeDocument/2006/relationships/image" Target="../media/image2.png"/><Relationship Id="rId4" Type="http://schemas.openxmlformats.org/officeDocument/2006/relationships/image" Target="../media/image1.jpeg"/></Relationships>
</file>

<file path=ppt/slides/_rels/slide18.xml.rels><?xml version="1.0" encoding="UTF-8" standalone="yes"?>
<Relationships xmlns="http://schemas.openxmlformats.org/package/2006/relationships"><Relationship Id="rId8" Type="http://schemas.openxmlformats.org/officeDocument/2006/relationships/hyperlink" Target="https://editorialge.com/wp-content/uploads/2021/11/agile-sdlc.jpg,Agile" TargetMode="External"/><Relationship Id="rId3" Type="http://schemas.openxmlformats.org/officeDocument/2006/relationships/hyperlink" Target="https://unibradfordac-my.sharepoint.com/:i:/g/personal/kpanesar_bradford_ac_uk/EW8sNireR-hLhvB8DHHIc-QBBoNUlEMwS_LkHzkte4pXvg" TargetMode="External"/><Relationship Id="rId7" Type="http://schemas.openxmlformats.org/officeDocument/2006/relationships/hyperlink" Target="https://www.goal.com/en-gb/news/world-cup-2022-tickets-prices-how-to-buy/bltaadb72d9d8fd1fe5" TargetMode="External"/><Relationship Id="rId2" Type="http://schemas.openxmlformats.org/officeDocument/2006/relationships/hyperlink" Target="https://www.smartsheet.com/sites/default/files/agile-vs-waterfall-chart.png" TargetMode="External"/><Relationship Id="rId1" Type="http://schemas.openxmlformats.org/officeDocument/2006/relationships/slideLayout" Target="../slideLayouts/slideLayout2.xml"/><Relationship Id="rId6" Type="http://schemas.openxmlformats.org/officeDocument/2006/relationships/hyperlink" Target="https://feminafutbol.com/noticias/proximo-mundial-femenino-de-la-fifa-2023-sera-de-32-equipos-25117/" TargetMode="External"/><Relationship Id="rId11" Type="http://schemas.openxmlformats.org/officeDocument/2006/relationships/image" Target="../media/image1.jpeg"/><Relationship Id="rId5" Type="http://schemas.openxmlformats.org/officeDocument/2006/relationships/hyperlink" Target="https://creativecommons.org/licenses/by-sa/3.0/" TargetMode="External"/><Relationship Id="rId10" Type="http://schemas.openxmlformats.org/officeDocument/2006/relationships/hyperlink" Target="https://medium.com/@galinaryzhenko/good-prototype-vs-bad-prototype-26d9bfba3e8f" TargetMode="External"/><Relationship Id="rId4" Type="http://schemas.openxmlformats.org/officeDocument/2006/relationships/hyperlink" Target="https://en.wikipedia.org/wiki/2017_FIFA_U-17_World_Cup" TargetMode="External"/><Relationship Id="rId9" Type="http://schemas.openxmlformats.org/officeDocument/2006/relationships/hyperlink" Target="https://www.4mation.com.au/blog/stop-wasting-time-and-start-agile-prototypi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feminafutbol.com/noticias/proximo-mundial-femenino-de-la-fifa-2023-sera-de-32-equipos-25117/" TargetMode="External"/><Relationship Id="rId5" Type="http://schemas.openxmlformats.org/officeDocument/2006/relationships/image" Target="../media/image3.jpg"/><Relationship Id="rId4" Type="http://schemas.openxmlformats.org/officeDocument/2006/relationships/hyperlink" Target="https://en.wikipedia.org/wiki/2017_FIFA_U-17_World_Cu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feminafutbol.com/noticias/proximo-mundial-femenino-de-la-fifa-2023-sera-de-32-equipos-25117/" TargetMode="External"/><Relationship Id="rId5" Type="http://schemas.openxmlformats.org/officeDocument/2006/relationships/image" Target="../media/image3.jpg"/><Relationship Id="rId4" Type="http://schemas.openxmlformats.org/officeDocument/2006/relationships/hyperlink" Target="https://en.wikipedia.org/wiki/2017_FIFA_U-17_World_Cu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en.wikipedia.org/wiki/2017_FIFA_U-17_World_Cup"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2.xml"/><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hyperlink" Target="https://en.wikipedia.org/wiki/2017_FIFA_U-17_World_Cup" TargetMode="External"/><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2.png"/><Relationship Id="rId9" Type="http://schemas.openxmlformats.org/officeDocument/2006/relationships/image" Target="../media/image9.png"/><Relationship Id="rId1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n.wikipedia.org/wiki/2017_FIFA_U-17_World_Cup" TargetMode="External"/><Relationship Id="rId5" Type="http://schemas.openxmlformats.org/officeDocument/2006/relationships/image" Target="../media/image2.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en.wikipedia.org/wiki/2017_FIFA_U-17_World_Cup" TargetMode="External"/><Relationship Id="rId5" Type="http://schemas.openxmlformats.org/officeDocument/2006/relationships/image" Target="../media/image2.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hyperlink" Target="https://en.wikipedia.org/wiki/2017_FIFA_U-17_World_Cup"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hyperlink" Target="https://en.wikipedia.org/wiki/2017_FIFA_U-17_World_Cu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5B79A0-69AD-4CBD-897F-32C7A2BA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8421D2-CD97-36A6-6923-AEE974796BCB}"/>
              </a:ext>
            </a:extLst>
          </p:cNvPr>
          <p:cNvSpPr>
            <a:spLocks noGrp="1"/>
          </p:cNvSpPr>
          <p:nvPr>
            <p:ph type="ctrTitle"/>
          </p:nvPr>
        </p:nvSpPr>
        <p:spPr>
          <a:xfrm>
            <a:off x="2477929" y="1181101"/>
            <a:ext cx="7236143" cy="2610914"/>
          </a:xfrm>
        </p:spPr>
        <p:txBody>
          <a:bodyPr anchor="b">
            <a:normAutofit/>
          </a:bodyPr>
          <a:lstStyle/>
          <a:p>
            <a:pPr algn="ctr"/>
            <a:r>
              <a:rPr lang="en-GB" dirty="0"/>
              <a:t> Journey to the stadium: </a:t>
            </a:r>
            <a:br>
              <a:rPr lang="en-GB" dirty="0"/>
            </a:br>
            <a:r>
              <a:rPr lang="en-GB" sz="2000" dirty="0"/>
              <a:t>a chatbot and facial emotion detection solution</a:t>
            </a:r>
          </a:p>
        </p:txBody>
      </p:sp>
      <p:sp>
        <p:nvSpPr>
          <p:cNvPr id="3" name="Subtitle 2">
            <a:extLst>
              <a:ext uri="{FF2B5EF4-FFF2-40B4-BE49-F238E27FC236}">
                <a16:creationId xmlns:a16="http://schemas.microsoft.com/office/drawing/2014/main" id="{27222BDA-D76A-74D8-D694-A89C06A719A8}"/>
              </a:ext>
            </a:extLst>
          </p:cNvPr>
          <p:cNvSpPr>
            <a:spLocks noGrp="1"/>
          </p:cNvSpPr>
          <p:nvPr>
            <p:ph type="subTitle" idx="1"/>
          </p:nvPr>
        </p:nvSpPr>
        <p:spPr>
          <a:xfrm>
            <a:off x="3162054" y="4901055"/>
            <a:ext cx="5899356" cy="1271142"/>
          </a:xfrm>
        </p:spPr>
        <p:txBody>
          <a:bodyPr>
            <a:normAutofit/>
          </a:bodyPr>
          <a:lstStyle/>
          <a:p>
            <a:pPr algn="ctr"/>
            <a:r>
              <a:rPr lang="en-GB" dirty="0"/>
              <a:t>Presented by: Aksah Kowsor(UOB:22009878),Awais Hussain(UOB:22008829)</a:t>
            </a:r>
          </a:p>
        </p:txBody>
      </p:sp>
      <p:sp>
        <p:nvSpPr>
          <p:cNvPr id="11" name="Freeform: Shape 10">
            <a:extLst>
              <a:ext uri="{FF2B5EF4-FFF2-40B4-BE49-F238E27FC236}">
                <a16:creationId xmlns:a16="http://schemas.microsoft.com/office/drawing/2014/main" id="{74270B3E-3C96-4381-9F21-EC83F1E1A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3" name="Straight Connector 12">
            <a:extLst>
              <a:ext uri="{FF2B5EF4-FFF2-40B4-BE49-F238E27FC236}">
                <a16:creationId xmlns:a16="http://schemas.microsoft.com/office/drawing/2014/main" id="{071DF4C0-7A22-4E59-9E9C-BD2E245364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6708" y="4316888"/>
            <a:ext cx="195858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reeform: Shape 14">
            <a:extLst>
              <a:ext uri="{FF2B5EF4-FFF2-40B4-BE49-F238E27FC236}">
                <a16:creationId xmlns:a16="http://schemas.microsoft.com/office/drawing/2014/main" id="{7C2F33EB-E7CB-4EE9-BBBF-D632F5C00E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Image result for Bradford University Logo">
            <a:extLst>
              <a:ext uri="{FF2B5EF4-FFF2-40B4-BE49-F238E27FC236}">
                <a16:creationId xmlns:a16="http://schemas.microsoft.com/office/drawing/2014/main" id="{37E7BFD2-59AD-97EA-F2B8-00A5D224911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99F9802A-138A-85EB-453B-831518DE79C0}"/>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1872457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33A2AE-54A9-4296-8CC1-5A97750F44F0}"/>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sp>
        <p:nvSpPr>
          <p:cNvPr id="2" name="Title 1">
            <a:extLst>
              <a:ext uri="{FF2B5EF4-FFF2-40B4-BE49-F238E27FC236}">
                <a16:creationId xmlns:a16="http://schemas.microsoft.com/office/drawing/2014/main" id="{1189960A-85DC-901E-5074-B96B46379CA5}"/>
              </a:ext>
            </a:extLst>
          </p:cNvPr>
          <p:cNvSpPr>
            <a:spLocks noGrp="1"/>
          </p:cNvSpPr>
          <p:nvPr>
            <p:ph type="title"/>
          </p:nvPr>
        </p:nvSpPr>
        <p:spPr>
          <a:xfrm>
            <a:off x="3187337" y="0"/>
            <a:ext cx="9905999" cy="1360898"/>
          </a:xfrm>
        </p:spPr>
        <p:txBody>
          <a:bodyPr/>
          <a:lstStyle/>
          <a:p>
            <a:r>
              <a:rPr lang="en-GB" dirty="0"/>
              <a:t>Technical details</a:t>
            </a:r>
          </a:p>
        </p:txBody>
      </p:sp>
      <p:graphicFrame>
        <p:nvGraphicFramePr>
          <p:cNvPr id="5" name="Table 5">
            <a:extLst>
              <a:ext uri="{FF2B5EF4-FFF2-40B4-BE49-F238E27FC236}">
                <a16:creationId xmlns:a16="http://schemas.microsoft.com/office/drawing/2014/main" id="{57B25398-7A90-8327-AEA8-F59D9B72054C}"/>
              </a:ext>
            </a:extLst>
          </p:cNvPr>
          <p:cNvGraphicFramePr>
            <a:graphicFrameLocks noGrp="1"/>
          </p:cNvGraphicFramePr>
          <p:nvPr>
            <p:extLst>
              <p:ext uri="{D42A27DB-BD31-4B8C-83A1-F6EECF244321}">
                <p14:modId xmlns:p14="http://schemas.microsoft.com/office/powerpoint/2010/main" val="245232448"/>
              </p:ext>
            </p:extLst>
          </p:nvPr>
        </p:nvGraphicFramePr>
        <p:xfrm>
          <a:off x="36786" y="1460661"/>
          <a:ext cx="12076384" cy="5355297"/>
        </p:xfrm>
        <a:graphic>
          <a:graphicData uri="http://schemas.openxmlformats.org/drawingml/2006/table">
            <a:tbl>
              <a:tblPr firstRow="1" bandRow="1">
                <a:tableStyleId>{21E4AEA4-8DFA-4A89-87EB-49C32662AFE0}</a:tableStyleId>
              </a:tblPr>
              <a:tblGrid>
                <a:gridCol w="6038192">
                  <a:extLst>
                    <a:ext uri="{9D8B030D-6E8A-4147-A177-3AD203B41FA5}">
                      <a16:colId xmlns:a16="http://schemas.microsoft.com/office/drawing/2014/main" val="3033782713"/>
                    </a:ext>
                  </a:extLst>
                </a:gridCol>
                <a:gridCol w="6038192">
                  <a:extLst>
                    <a:ext uri="{9D8B030D-6E8A-4147-A177-3AD203B41FA5}">
                      <a16:colId xmlns:a16="http://schemas.microsoft.com/office/drawing/2014/main" val="3116903769"/>
                    </a:ext>
                  </a:extLst>
                </a:gridCol>
              </a:tblGrid>
              <a:tr h="5355297">
                <a:tc>
                  <a:txBody>
                    <a:bodyPr/>
                    <a:lstStyle/>
                    <a:p>
                      <a:pPr algn="ctr"/>
                      <a:r>
                        <a:rPr lang="en-GB" sz="1200" u="sng" dirty="0"/>
                        <a:t>Chatbot</a:t>
                      </a:r>
                    </a:p>
                    <a:p>
                      <a:endParaRPr lang="en-GB" dirty="0"/>
                    </a:p>
                    <a:p>
                      <a:endParaRPr lang="en-GB" dirty="0"/>
                    </a:p>
                    <a:p>
                      <a:endParaRPr lang="en-GB" dirty="0"/>
                    </a:p>
                    <a:p>
                      <a:endParaRPr lang="en-GB" dirty="0"/>
                    </a:p>
                    <a:p>
                      <a:endParaRPr lang="en-GB" dirty="0"/>
                    </a:p>
                    <a:p>
                      <a:endParaRPr lang="en-GB" dirty="0"/>
                    </a:p>
                    <a:p>
                      <a:endParaRPr lang="en-GB" dirty="0"/>
                    </a:p>
                    <a:p>
                      <a:endParaRPr lang="en-GB" sz="1200" dirty="0"/>
                    </a:p>
                    <a:p>
                      <a:endParaRPr lang="en-GB" sz="1200" dirty="0"/>
                    </a:p>
                    <a:p>
                      <a:endParaRPr lang="en-GB" sz="1200" dirty="0"/>
                    </a:p>
                    <a:p>
                      <a:endParaRPr lang="en-GB" sz="1200" dirty="0"/>
                    </a:p>
                    <a:p>
                      <a:endParaRPr lang="en-GB" sz="1200" dirty="0"/>
                    </a:p>
                    <a:p>
                      <a:endParaRPr lang="en-GB" sz="1200" dirty="0"/>
                    </a:p>
                    <a:p>
                      <a:endParaRPr lang="en-GB" sz="1200" dirty="0"/>
                    </a:p>
                    <a:p>
                      <a:endParaRPr lang="en-GB" sz="1200" dirty="0"/>
                    </a:p>
                    <a:p>
                      <a:endParaRPr lang="en-GB" dirty="0"/>
                    </a:p>
                  </a:txBody>
                  <a:tcPr/>
                </a:tc>
                <a:tc>
                  <a:txBody>
                    <a:bodyPr/>
                    <a:lstStyle/>
                    <a:p>
                      <a:pPr algn="ctr"/>
                      <a:r>
                        <a:rPr lang="en-GB" sz="1200" u="sng" dirty="0"/>
                        <a:t>Facial Emotion Detection</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sz="1200" dirty="0"/>
                    </a:p>
                    <a:p>
                      <a:endParaRPr lang="en-GB" sz="1200" dirty="0"/>
                    </a:p>
                    <a:p>
                      <a:endParaRPr lang="en-GB" sz="1200" dirty="0"/>
                    </a:p>
                    <a:p>
                      <a:endParaRPr lang="en-GB" sz="1200" dirty="0"/>
                    </a:p>
                    <a:p>
                      <a:endParaRPr lang="en-GB" sz="1200" dirty="0"/>
                    </a:p>
                    <a:p>
                      <a:endParaRPr lang="en-GB" sz="1200" dirty="0"/>
                    </a:p>
                    <a:p>
                      <a:endParaRPr lang="en-GB" sz="1200" dirty="0"/>
                    </a:p>
                    <a:p>
                      <a:r>
                        <a:rPr lang="en-GB" sz="1200" dirty="0"/>
                        <a:t>How the data was acquired and the opportunities of the dataset.</a:t>
                      </a:r>
                    </a:p>
                    <a:p>
                      <a:r>
                        <a:rPr lang="en-GB" sz="1200" dirty="0"/>
                        <a:t>Comments on Algorithms and theories applied</a:t>
                      </a:r>
                    </a:p>
                    <a:p>
                      <a:r>
                        <a:rPr lang="en-GB" sz="1200" dirty="0"/>
                        <a:t>Review of tools and techniques including libraries used and considered.</a:t>
                      </a:r>
                    </a:p>
                    <a:p>
                      <a:endParaRPr lang="en-GB" dirty="0"/>
                    </a:p>
                  </a:txBody>
                  <a:tcPr/>
                </a:tc>
                <a:extLst>
                  <a:ext uri="{0D108BD9-81ED-4DB2-BD59-A6C34878D82A}">
                    <a16:rowId xmlns:a16="http://schemas.microsoft.com/office/drawing/2014/main" val="1354413531"/>
                  </a:ext>
                </a:extLst>
              </a:tr>
            </a:tbl>
          </a:graphicData>
        </a:graphic>
      </p:graphicFrame>
      <p:pic>
        <p:nvPicPr>
          <p:cNvPr id="9" name="Picture 8">
            <a:extLst>
              <a:ext uri="{FF2B5EF4-FFF2-40B4-BE49-F238E27FC236}">
                <a16:creationId xmlns:a16="http://schemas.microsoft.com/office/drawing/2014/main" id="{C4A6CD1D-77B5-FD8D-A9F9-48D7152365C7}"/>
              </a:ext>
            </a:extLst>
          </p:cNvPr>
          <p:cNvPicPr>
            <a:picLocks noChangeAspect="1"/>
          </p:cNvPicPr>
          <p:nvPr/>
        </p:nvPicPr>
        <p:blipFill rotWithShape="1">
          <a:blip r:embed="rId5"/>
          <a:srcRect l="4534" t="19311" r="3704" b="6437"/>
          <a:stretch/>
        </p:blipFill>
        <p:spPr>
          <a:xfrm>
            <a:off x="36786" y="1723698"/>
            <a:ext cx="6059214" cy="5090396"/>
          </a:xfrm>
          <a:prstGeom prst="rect">
            <a:avLst/>
          </a:prstGeom>
        </p:spPr>
      </p:pic>
      <p:sp>
        <p:nvSpPr>
          <p:cNvPr id="10" name="TextBox 9">
            <a:extLst>
              <a:ext uri="{FF2B5EF4-FFF2-40B4-BE49-F238E27FC236}">
                <a16:creationId xmlns:a16="http://schemas.microsoft.com/office/drawing/2014/main" id="{77BF357D-352B-3AFB-C641-CA1D76014095}"/>
              </a:ext>
            </a:extLst>
          </p:cNvPr>
          <p:cNvSpPr txBox="1"/>
          <p:nvPr/>
        </p:nvSpPr>
        <p:spPr>
          <a:xfrm>
            <a:off x="3187337" y="2029783"/>
            <a:ext cx="2816773" cy="2739211"/>
          </a:xfrm>
          <a:prstGeom prst="rect">
            <a:avLst/>
          </a:prstGeom>
          <a:noFill/>
          <a:ln>
            <a:noFill/>
          </a:ln>
        </p:spPr>
        <p:txBody>
          <a:bodyPr wrap="square" rtlCol="0">
            <a:spAutoFit/>
          </a:bodyPr>
          <a:lstStyle/>
          <a:p>
            <a:pPr marL="285750" indent="-285750">
              <a:buFont typeface="Arial" panose="020B0604020202020204" pitchFamily="34" charset="0"/>
              <a:buChar char="•"/>
            </a:pPr>
            <a:r>
              <a:rPr lang="en-GB" sz="1400" dirty="0">
                <a:solidFill>
                  <a:schemeClr val="bg1"/>
                </a:solidFill>
              </a:rPr>
              <a:t>Installing Rasa </a:t>
            </a:r>
          </a:p>
          <a:p>
            <a:pPr marL="285750" indent="-285750">
              <a:buFont typeface="Arial" panose="020B0604020202020204" pitchFamily="34" charset="0"/>
              <a:buChar char="•"/>
            </a:pPr>
            <a:r>
              <a:rPr lang="en-GB" sz="1400" dirty="0">
                <a:solidFill>
                  <a:schemeClr val="bg1"/>
                </a:solidFill>
              </a:rPr>
              <a:t>Installing Rasa spacy</a:t>
            </a:r>
          </a:p>
          <a:p>
            <a:pPr marL="285750" indent="-285750">
              <a:buFont typeface="Arial" panose="020B0604020202020204" pitchFamily="34" charset="0"/>
              <a:buChar char="•"/>
            </a:pPr>
            <a:r>
              <a:rPr lang="en-GB" sz="1400" dirty="0">
                <a:solidFill>
                  <a:schemeClr val="bg1"/>
                </a:solidFill>
              </a:rPr>
              <a:t>Upgrading Rasa new version</a:t>
            </a:r>
          </a:p>
          <a:p>
            <a:pPr marL="285750" indent="-285750">
              <a:buFont typeface="Arial" panose="020B0604020202020204" pitchFamily="34" charset="0"/>
              <a:buChar char="•"/>
            </a:pPr>
            <a:r>
              <a:rPr lang="en-GB" sz="1400" dirty="0">
                <a:solidFill>
                  <a:schemeClr val="bg1"/>
                </a:solidFill>
              </a:rPr>
              <a:t>Installation of API, supports streaming data interference</a:t>
            </a:r>
          </a:p>
          <a:p>
            <a:pPr marL="285750" indent="-285750">
              <a:buFont typeface="Arial" panose="020B0604020202020204" pitchFamily="34" charset="0"/>
              <a:buChar char="•"/>
            </a:pPr>
            <a:r>
              <a:rPr lang="en-GB" sz="1400" dirty="0">
                <a:solidFill>
                  <a:schemeClr val="bg1"/>
                </a:solidFill>
              </a:rPr>
              <a:t>Rasa in it for storing repository</a:t>
            </a:r>
          </a:p>
          <a:p>
            <a:pPr marL="285750" indent="-285750">
              <a:buFont typeface="Arial" panose="020B0604020202020204" pitchFamily="34" charset="0"/>
              <a:buChar char="•"/>
            </a:pPr>
            <a:r>
              <a:rPr lang="en-GB" sz="1400" dirty="0">
                <a:solidFill>
                  <a:schemeClr val="bg1"/>
                </a:solidFill>
              </a:rPr>
              <a:t>Jupyter notebook as backup for code storing and testing</a:t>
            </a:r>
          </a:p>
          <a:p>
            <a:pPr marL="285750" indent="-285750">
              <a:buFont typeface="Arial" panose="020B0604020202020204" pitchFamily="34" charset="0"/>
              <a:buChar char="•"/>
            </a:pPr>
            <a:r>
              <a:rPr lang="en-GB" sz="1400" dirty="0">
                <a:solidFill>
                  <a:schemeClr val="bg1"/>
                </a:solidFill>
              </a:rPr>
              <a:t>Anaconda, installation of all apps in one</a:t>
            </a:r>
          </a:p>
          <a:p>
            <a:endParaRPr lang="en-GB" dirty="0"/>
          </a:p>
        </p:txBody>
      </p:sp>
    </p:spTree>
    <p:extLst>
      <p:ext uri="{BB962C8B-B14F-4D97-AF65-F5344CB8AC3E}">
        <p14:creationId xmlns:p14="http://schemas.microsoft.com/office/powerpoint/2010/main" val="2194049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6A2C2-BDB2-F444-4EA9-94E30D91B614}"/>
              </a:ext>
            </a:extLst>
          </p:cNvPr>
          <p:cNvSpPr>
            <a:spLocks noGrp="1"/>
          </p:cNvSpPr>
          <p:nvPr>
            <p:ph type="title"/>
          </p:nvPr>
        </p:nvSpPr>
        <p:spPr>
          <a:xfrm>
            <a:off x="2859246" y="53788"/>
            <a:ext cx="9905999" cy="1360898"/>
          </a:xfrm>
        </p:spPr>
        <p:txBody>
          <a:bodyPr/>
          <a:lstStyle/>
          <a:p>
            <a:r>
              <a:rPr lang="en-GB" dirty="0"/>
              <a:t>Managing our Projects</a:t>
            </a:r>
          </a:p>
        </p:txBody>
      </p:sp>
      <p:pic>
        <p:nvPicPr>
          <p:cNvPr id="4" name="Picture 4" descr="Image result for Bradford University Logo">
            <a:extLst>
              <a:ext uri="{FF2B5EF4-FFF2-40B4-BE49-F238E27FC236}">
                <a16:creationId xmlns:a16="http://schemas.microsoft.com/office/drawing/2014/main" id="{4A1D2007-4CED-3AEE-278C-B66B0812B7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F8A1A1A-768F-1383-7B7A-6EB790E77F7A}"/>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sp>
        <p:nvSpPr>
          <p:cNvPr id="5" name="Content Placeholder 4">
            <a:extLst>
              <a:ext uri="{FF2B5EF4-FFF2-40B4-BE49-F238E27FC236}">
                <a16:creationId xmlns:a16="http://schemas.microsoft.com/office/drawing/2014/main" id="{1BE6F76E-8970-69D3-EF8E-AAE6D0373D32}"/>
              </a:ext>
            </a:extLst>
          </p:cNvPr>
          <p:cNvSpPr>
            <a:spLocks noGrp="1"/>
          </p:cNvSpPr>
          <p:nvPr>
            <p:ph idx="1"/>
          </p:nvPr>
        </p:nvSpPr>
        <p:spPr/>
        <p:txBody>
          <a:bodyPr/>
          <a:lstStyle/>
          <a:p>
            <a:endParaRPr lang="en-GB"/>
          </a:p>
        </p:txBody>
      </p:sp>
      <p:pic>
        <p:nvPicPr>
          <p:cNvPr id="7" name="Picture 6">
            <a:extLst>
              <a:ext uri="{FF2B5EF4-FFF2-40B4-BE49-F238E27FC236}">
                <a16:creationId xmlns:a16="http://schemas.microsoft.com/office/drawing/2014/main" id="{3C550A2C-E94D-1AE3-BE93-D995EF17CC9F}"/>
              </a:ext>
            </a:extLst>
          </p:cNvPr>
          <p:cNvPicPr>
            <a:picLocks noChangeAspect="1"/>
          </p:cNvPicPr>
          <p:nvPr/>
        </p:nvPicPr>
        <p:blipFill rotWithShape="1">
          <a:blip r:embed="rId5"/>
          <a:srcRect l="18531" t="16146" r="198" b="13664"/>
          <a:stretch/>
        </p:blipFill>
        <p:spPr>
          <a:xfrm>
            <a:off x="0" y="1456893"/>
            <a:ext cx="12191997" cy="5389526"/>
          </a:xfrm>
          <a:prstGeom prst="rect">
            <a:avLst/>
          </a:prstGeom>
        </p:spPr>
      </p:pic>
    </p:spTree>
    <p:extLst>
      <p:ext uri="{BB962C8B-B14F-4D97-AF65-F5344CB8AC3E}">
        <p14:creationId xmlns:p14="http://schemas.microsoft.com/office/powerpoint/2010/main" val="2817025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FB0A-0DB8-1540-2E73-8E7CA3F85429}"/>
              </a:ext>
            </a:extLst>
          </p:cNvPr>
          <p:cNvSpPr>
            <a:spLocks noGrp="1"/>
          </p:cNvSpPr>
          <p:nvPr>
            <p:ph type="title"/>
          </p:nvPr>
        </p:nvSpPr>
        <p:spPr>
          <a:xfrm>
            <a:off x="3274459" y="115565"/>
            <a:ext cx="9905999" cy="1360898"/>
          </a:xfrm>
        </p:spPr>
        <p:txBody>
          <a:bodyPr/>
          <a:lstStyle/>
          <a:p>
            <a:r>
              <a:rPr lang="en-GB" dirty="0"/>
              <a:t>Risk Assessment</a:t>
            </a:r>
          </a:p>
        </p:txBody>
      </p:sp>
      <p:pic>
        <p:nvPicPr>
          <p:cNvPr id="4" name="Picture 4" descr="Image result for Bradford University Logo">
            <a:extLst>
              <a:ext uri="{FF2B5EF4-FFF2-40B4-BE49-F238E27FC236}">
                <a16:creationId xmlns:a16="http://schemas.microsoft.com/office/drawing/2014/main" id="{84D343CF-E017-59A5-4E56-6E5DF7C09A5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7">
            <a:extLst>
              <a:ext uri="{FF2B5EF4-FFF2-40B4-BE49-F238E27FC236}">
                <a16:creationId xmlns:a16="http://schemas.microsoft.com/office/drawing/2014/main" id="{874DE98A-43DA-E450-B311-53C59E8AA472}"/>
              </a:ext>
            </a:extLst>
          </p:cNvPr>
          <p:cNvGraphicFramePr>
            <a:graphicFrameLocks noGrp="1"/>
          </p:cNvGraphicFramePr>
          <p:nvPr>
            <p:extLst>
              <p:ext uri="{D42A27DB-BD31-4B8C-83A1-F6EECF244321}">
                <p14:modId xmlns:p14="http://schemas.microsoft.com/office/powerpoint/2010/main" val="3940890122"/>
              </p:ext>
            </p:extLst>
          </p:nvPr>
        </p:nvGraphicFramePr>
        <p:xfrm>
          <a:off x="37651" y="1476461"/>
          <a:ext cx="12154345" cy="5369959"/>
        </p:xfrm>
        <a:graphic>
          <a:graphicData uri="http://schemas.openxmlformats.org/drawingml/2006/table">
            <a:tbl>
              <a:tblPr firstRow="1" bandRow="1">
                <a:tableStyleId>{85BE263C-DBD7-4A20-BB59-AAB30ACAA65A}</a:tableStyleId>
              </a:tblPr>
              <a:tblGrid>
                <a:gridCol w="2724833">
                  <a:extLst>
                    <a:ext uri="{9D8B030D-6E8A-4147-A177-3AD203B41FA5}">
                      <a16:colId xmlns:a16="http://schemas.microsoft.com/office/drawing/2014/main" val="2604650203"/>
                    </a:ext>
                  </a:extLst>
                </a:gridCol>
                <a:gridCol w="2357378">
                  <a:extLst>
                    <a:ext uri="{9D8B030D-6E8A-4147-A177-3AD203B41FA5}">
                      <a16:colId xmlns:a16="http://schemas.microsoft.com/office/drawing/2014/main" val="2856388319"/>
                    </a:ext>
                  </a:extLst>
                </a:gridCol>
                <a:gridCol w="2357378">
                  <a:extLst>
                    <a:ext uri="{9D8B030D-6E8A-4147-A177-3AD203B41FA5}">
                      <a16:colId xmlns:a16="http://schemas.microsoft.com/office/drawing/2014/main" val="4259645702"/>
                    </a:ext>
                  </a:extLst>
                </a:gridCol>
                <a:gridCol w="2357378">
                  <a:extLst>
                    <a:ext uri="{9D8B030D-6E8A-4147-A177-3AD203B41FA5}">
                      <a16:colId xmlns:a16="http://schemas.microsoft.com/office/drawing/2014/main" val="1186260118"/>
                    </a:ext>
                  </a:extLst>
                </a:gridCol>
                <a:gridCol w="2357378">
                  <a:extLst>
                    <a:ext uri="{9D8B030D-6E8A-4147-A177-3AD203B41FA5}">
                      <a16:colId xmlns:a16="http://schemas.microsoft.com/office/drawing/2014/main" val="2846900339"/>
                    </a:ext>
                  </a:extLst>
                </a:gridCol>
              </a:tblGrid>
              <a:tr h="1154615">
                <a:tc>
                  <a:txBody>
                    <a:bodyPr/>
                    <a:lstStyle/>
                    <a:p>
                      <a:r>
                        <a:rPr lang="en-GB" sz="1100" dirty="0"/>
                        <a:t>Risk Identified</a:t>
                      </a:r>
                    </a:p>
                  </a:txBody>
                  <a:tcPr/>
                </a:tc>
                <a:tc>
                  <a:txBody>
                    <a:bodyPr/>
                    <a:lstStyle/>
                    <a:p>
                      <a:r>
                        <a:rPr lang="en-GB" sz="1100" dirty="0"/>
                        <a:t>Risk type </a:t>
                      </a:r>
                    </a:p>
                  </a:txBody>
                  <a:tcPr/>
                </a:tc>
                <a:tc>
                  <a:txBody>
                    <a:bodyPr/>
                    <a:lstStyle/>
                    <a:p>
                      <a:r>
                        <a:rPr lang="en-GB" sz="1100" dirty="0"/>
                        <a:t>Risk Effect</a:t>
                      </a:r>
                    </a:p>
                  </a:txBody>
                  <a:tcPr/>
                </a:tc>
                <a:tc>
                  <a:txBody>
                    <a:bodyPr/>
                    <a:lstStyle/>
                    <a:p>
                      <a:r>
                        <a:rPr lang="en-GB" sz="1100" dirty="0"/>
                        <a:t>Risk probability</a:t>
                      </a:r>
                    </a:p>
                  </a:txBody>
                  <a:tcPr/>
                </a:tc>
                <a:tc>
                  <a:txBody>
                    <a:bodyPr/>
                    <a:lstStyle/>
                    <a:p>
                      <a:r>
                        <a:rPr lang="en-GB" sz="1100" dirty="0"/>
                        <a:t>Resolution</a:t>
                      </a:r>
                    </a:p>
                  </a:txBody>
                  <a:tcPr/>
                </a:tc>
                <a:extLst>
                  <a:ext uri="{0D108BD9-81ED-4DB2-BD59-A6C34878D82A}">
                    <a16:rowId xmlns:a16="http://schemas.microsoft.com/office/drawing/2014/main" val="2635001389"/>
                  </a:ext>
                </a:extLst>
              </a:tr>
              <a:tr h="1154615">
                <a:tc>
                  <a:txBody>
                    <a:bodyPr/>
                    <a:lstStyle/>
                    <a:p>
                      <a:r>
                        <a:rPr lang="en-GB" sz="1100" dirty="0"/>
                        <a:t>Hardware/software issues</a:t>
                      </a:r>
                    </a:p>
                  </a:txBody>
                  <a:tcPr/>
                </a:tc>
                <a:tc>
                  <a:txBody>
                    <a:bodyPr/>
                    <a:lstStyle/>
                    <a:p>
                      <a:r>
                        <a:rPr lang="en-GB" sz="1100" dirty="0"/>
                        <a:t>Key pointers for the use in technology</a:t>
                      </a:r>
                    </a:p>
                  </a:txBody>
                  <a:tcPr/>
                </a:tc>
                <a:tc>
                  <a:txBody>
                    <a:bodyPr/>
                    <a:lstStyle/>
                    <a:p>
                      <a:r>
                        <a:rPr lang="en-GB" sz="1100" dirty="0"/>
                        <a:t>This can lead to a delay in completion of creatin the chatbot and face detection.</a:t>
                      </a:r>
                    </a:p>
                  </a:txBody>
                  <a:tcPr/>
                </a:tc>
                <a:tc>
                  <a:txBody>
                    <a:bodyPr/>
                    <a:lstStyle/>
                    <a:p>
                      <a:r>
                        <a:rPr lang="en-GB" sz="1100" dirty="0"/>
                        <a:t>Medium</a:t>
                      </a:r>
                    </a:p>
                  </a:txBody>
                  <a:tcPr/>
                </a:tc>
                <a:tc>
                  <a:txBody>
                    <a:bodyPr/>
                    <a:lstStyle/>
                    <a:p>
                      <a:r>
                        <a:rPr lang="en-GB" sz="1100" dirty="0"/>
                        <a:t>Ensure the right hardware/software is being used, ensuring the product is tested and backed-up.</a:t>
                      </a:r>
                    </a:p>
                  </a:txBody>
                  <a:tcPr/>
                </a:tc>
                <a:extLst>
                  <a:ext uri="{0D108BD9-81ED-4DB2-BD59-A6C34878D82A}">
                    <a16:rowId xmlns:a16="http://schemas.microsoft.com/office/drawing/2014/main" val="3320025902"/>
                  </a:ext>
                </a:extLst>
              </a:tr>
              <a:tr h="1154615">
                <a:tc>
                  <a:txBody>
                    <a:bodyPr/>
                    <a:lstStyle/>
                    <a:p>
                      <a:r>
                        <a:rPr lang="en-GB" sz="1100" dirty="0"/>
                        <a:t>Poor communication between group members/people risk</a:t>
                      </a:r>
                    </a:p>
                  </a:txBody>
                  <a:tcPr/>
                </a:tc>
                <a:tc>
                  <a:txBody>
                    <a:bodyPr/>
                    <a:lstStyle/>
                    <a:p>
                      <a:r>
                        <a:rPr lang="en-GB" sz="1100" dirty="0"/>
                        <a:t>People in the group </a:t>
                      </a:r>
                    </a:p>
                  </a:txBody>
                  <a:tcPr/>
                </a:tc>
                <a:tc>
                  <a:txBody>
                    <a:bodyPr/>
                    <a:lstStyle/>
                    <a:p>
                      <a:r>
                        <a:rPr lang="en-GB" sz="1100" dirty="0"/>
                        <a:t>This can lead to the wrong tasks being assigned and a lack of support or help in the group.</a:t>
                      </a:r>
                    </a:p>
                  </a:txBody>
                  <a:tcPr/>
                </a:tc>
                <a:tc>
                  <a:txBody>
                    <a:bodyPr/>
                    <a:lstStyle/>
                    <a:p>
                      <a:r>
                        <a:rPr lang="en-GB" sz="1100" dirty="0"/>
                        <a:t>Medium</a:t>
                      </a:r>
                    </a:p>
                  </a:txBody>
                  <a:tcPr/>
                </a:tc>
                <a:tc>
                  <a:txBody>
                    <a:bodyPr/>
                    <a:lstStyle/>
                    <a:p>
                      <a:r>
                        <a:rPr lang="en-GB" sz="1100" dirty="0"/>
                        <a:t>Have a back-up communication method like Wats-app keep each other updated using a Trello Board.</a:t>
                      </a:r>
                    </a:p>
                  </a:txBody>
                  <a:tcPr/>
                </a:tc>
                <a:extLst>
                  <a:ext uri="{0D108BD9-81ED-4DB2-BD59-A6C34878D82A}">
                    <a16:rowId xmlns:a16="http://schemas.microsoft.com/office/drawing/2014/main" val="922981496"/>
                  </a:ext>
                </a:extLst>
              </a:tr>
              <a:tr h="1906114">
                <a:tc>
                  <a:txBody>
                    <a:bodyPr/>
                    <a:lstStyle/>
                    <a:p>
                      <a:r>
                        <a:rPr lang="en-GB" sz="1100" dirty="0"/>
                        <a:t>Poor communication between client and group</a:t>
                      </a:r>
                    </a:p>
                  </a:txBody>
                  <a:tcPr/>
                </a:tc>
                <a:tc>
                  <a:txBody>
                    <a:bodyPr/>
                    <a:lstStyle/>
                    <a:p>
                      <a:r>
                        <a:rPr lang="en-GB" sz="1100" dirty="0"/>
                        <a:t>People in the group</a:t>
                      </a:r>
                    </a:p>
                  </a:txBody>
                  <a:tcPr/>
                </a:tc>
                <a:tc>
                  <a:txBody>
                    <a:bodyPr/>
                    <a:lstStyle/>
                    <a:p>
                      <a:r>
                        <a:rPr lang="en-GB" sz="1100" dirty="0"/>
                        <a:t>This can lead to a wrong final product, differing from what the client has asked the developers to produce.</a:t>
                      </a:r>
                    </a:p>
                  </a:txBody>
                  <a:tcPr/>
                </a:tc>
                <a:tc>
                  <a:txBody>
                    <a:bodyPr/>
                    <a:lstStyle/>
                    <a:p>
                      <a:r>
                        <a:rPr lang="en-GB" sz="1100" dirty="0"/>
                        <a:t>Low</a:t>
                      </a:r>
                    </a:p>
                  </a:txBody>
                  <a:tcPr/>
                </a:tc>
                <a:tc>
                  <a:txBody>
                    <a:bodyPr/>
                    <a:lstStyle/>
                    <a:p>
                      <a:r>
                        <a:rPr lang="en-GB" sz="1100" dirty="0"/>
                        <a:t>Keep each member in the group updated and note down what exactly the client is wanting and run the code also showing the steps to the client to ensure the group is on a  right track.</a:t>
                      </a:r>
                    </a:p>
                  </a:txBody>
                  <a:tcPr/>
                </a:tc>
                <a:extLst>
                  <a:ext uri="{0D108BD9-81ED-4DB2-BD59-A6C34878D82A}">
                    <a16:rowId xmlns:a16="http://schemas.microsoft.com/office/drawing/2014/main" val="1281513109"/>
                  </a:ext>
                </a:extLst>
              </a:tr>
            </a:tbl>
          </a:graphicData>
        </a:graphic>
      </p:graphicFrame>
      <p:pic>
        <p:nvPicPr>
          <p:cNvPr id="8" name="Picture 7">
            <a:extLst>
              <a:ext uri="{FF2B5EF4-FFF2-40B4-BE49-F238E27FC236}">
                <a16:creationId xmlns:a16="http://schemas.microsoft.com/office/drawing/2014/main" id="{B898DF15-0801-D025-0324-32E6FFB39F0F}"/>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1546500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9971A-DEC9-4C14-152C-820D6DD8D6B3}"/>
              </a:ext>
            </a:extLst>
          </p:cNvPr>
          <p:cNvSpPr>
            <a:spLocks noGrp="1"/>
          </p:cNvSpPr>
          <p:nvPr>
            <p:ph type="title"/>
          </p:nvPr>
        </p:nvSpPr>
        <p:spPr>
          <a:xfrm>
            <a:off x="3024352" y="204952"/>
            <a:ext cx="5709745" cy="1209074"/>
          </a:xfrm>
        </p:spPr>
        <p:txBody>
          <a:bodyPr/>
          <a:lstStyle/>
          <a:p>
            <a:r>
              <a:rPr lang="en-GB" dirty="0"/>
              <a:t>Agile test plan template</a:t>
            </a:r>
          </a:p>
        </p:txBody>
      </p:sp>
      <p:graphicFrame>
        <p:nvGraphicFramePr>
          <p:cNvPr id="6" name="Table 6">
            <a:extLst>
              <a:ext uri="{FF2B5EF4-FFF2-40B4-BE49-F238E27FC236}">
                <a16:creationId xmlns:a16="http://schemas.microsoft.com/office/drawing/2014/main" id="{99EB2CCA-93A9-F68A-E3EC-954CCE7B390D}"/>
              </a:ext>
            </a:extLst>
          </p:cNvPr>
          <p:cNvGraphicFramePr>
            <a:graphicFrameLocks noGrp="1"/>
          </p:cNvGraphicFramePr>
          <p:nvPr>
            <p:extLst>
              <p:ext uri="{D42A27DB-BD31-4B8C-83A1-F6EECF244321}">
                <p14:modId xmlns:p14="http://schemas.microsoft.com/office/powerpoint/2010/main" val="1175163999"/>
              </p:ext>
            </p:extLst>
          </p:nvPr>
        </p:nvGraphicFramePr>
        <p:xfrm>
          <a:off x="0" y="1508759"/>
          <a:ext cx="12192003" cy="5301940"/>
        </p:xfrm>
        <a:graphic>
          <a:graphicData uri="http://schemas.openxmlformats.org/drawingml/2006/table">
            <a:tbl>
              <a:tblPr firstRow="1" bandRow="1">
                <a:tableStyleId>{85BE263C-DBD7-4A20-BB59-AAB30ACAA65A}</a:tableStyleId>
              </a:tblPr>
              <a:tblGrid>
                <a:gridCol w="1354667">
                  <a:extLst>
                    <a:ext uri="{9D8B030D-6E8A-4147-A177-3AD203B41FA5}">
                      <a16:colId xmlns:a16="http://schemas.microsoft.com/office/drawing/2014/main" val="2085086448"/>
                    </a:ext>
                  </a:extLst>
                </a:gridCol>
                <a:gridCol w="1354667">
                  <a:extLst>
                    <a:ext uri="{9D8B030D-6E8A-4147-A177-3AD203B41FA5}">
                      <a16:colId xmlns:a16="http://schemas.microsoft.com/office/drawing/2014/main" val="408421599"/>
                    </a:ext>
                  </a:extLst>
                </a:gridCol>
                <a:gridCol w="1354667">
                  <a:extLst>
                    <a:ext uri="{9D8B030D-6E8A-4147-A177-3AD203B41FA5}">
                      <a16:colId xmlns:a16="http://schemas.microsoft.com/office/drawing/2014/main" val="1685676741"/>
                    </a:ext>
                  </a:extLst>
                </a:gridCol>
                <a:gridCol w="1354667">
                  <a:extLst>
                    <a:ext uri="{9D8B030D-6E8A-4147-A177-3AD203B41FA5}">
                      <a16:colId xmlns:a16="http://schemas.microsoft.com/office/drawing/2014/main" val="3839912783"/>
                    </a:ext>
                  </a:extLst>
                </a:gridCol>
                <a:gridCol w="1354667">
                  <a:extLst>
                    <a:ext uri="{9D8B030D-6E8A-4147-A177-3AD203B41FA5}">
                      <a16:colId xmlns:a16="http://schemas.microsoft.com/office/drawing/2014/main" val="2451353845"/>
                    </a:ext>
                  </a:extLst>
                </a:gridCol>
                <a:gridCol w="1354667">
                  <a:extLst>
                    <a:ext uri="{9D8B030D-6E8A-4147-A177-3AD203B41FA5}">
                      <a16:colId xmlns:a16="http://schemas.microsoft.com/office/drawing/2014/main" val="1128117932"/>
                    </a:ext>
                  </a:extLst>
                </a:gridCol>
                <a:gridCol w="1354667">
                  <a:extLst>
                    <a:ext uri="{9D8B030D-6E8A-4147-A177-3AD203B41FA5}">
                      <a16:colId xmlns:a16="http://schemas.microsoft.com/office/drawing/2014/main" val="1851580445"/>
                    </a:ext>
                  </a:extLst>
                </a:gridCol>
                <a:gridCol w="1354667">
                  <a:extLst>
                    <a:ext uri="{9D8B030D-6E8A-4147-A177-3AD203B41FA5}">
                      <a16:colId xmlns:a16="http://schemas.microsoft.com/office/drawing/2014/main" val="1746559413"/>
                    </a:ext>
                  </a:extLst>
                </a:gridCol>
                <a:gridCol w="1354667">
                  <a:extLst>
                    <a:ext uri="{9D8B030D-6E8A-4147-A177-3AD203B41FA5}">
                      <a16:colId xmlns:a16="http://schemas.microsoft.com/office/drawing/2014/main" val="2767035544"/>
                    </a:ext>
                  </a:extLst>
                </a:gridCol>
              </a:tblGrid>
              <a:tr h="1629820">
                <a:tc>
                  <a:txBody>
                    <a:bodyPr/>
                    <a:lstStyle/>
                    <a:p>
                      <a:r>
                        <a:rPr lang="en-GB" sz="1200" dirty="0"/>
                        <a:t>St NO.</a:t>
                      </a:r>
                    </a:p>
                  </a:txBody>
                  <a:tcPr/>
                </a:tc>
                <a:tc>
                  <a:txBody>
                    <a:bodyPr/>
                    <a:lstStyle/>
                    <a:p>
                      <a:r>
                        <a:rPr lang="en-GB" sz="1200" dirty="0"/>
                        <a:t>Module</a:t>
                      </a:r>
                    </a:p>
                  </a:txBody>
                  <a:tcPr/>
                </a:tc>
                <a:tc>
                  <a:txBody>
                    <a:bodyPr/>
                    <a:lstStyle/>
                    <a:p>
                      <a:r>
                        <a:rPr lang="en-GB" sz="1200" dirty="0"/>
                        <a:t>Sub module</a:t>
                      </a:r>
                    </a:p>
                  </a:txBody>
                  <a:tcPr/>
                </a:tc>
                <a:tc>
                  <a:txBody>
                    <a:bodyPr/>
                    <a:lstStyle/>
                    <a:p>
                      <a:r>
                        <a:rPr lang="en-GB" sz="1200" dirty="0"/>
                        <a:t>Pre Requisite</a:t>
                      </a:r>
                    </a:p>
                  </a:txBody>
                  <a:tcPr/>
                </a:tc>
                <a:tc>
                  <a:txBody>
                    <a:bodyPr/>
                    <a:lstStyle/>
                    <a:p>
                      <a:r>
                        <a:rPr lang="en-GB" sz="1200" dirty="0"/>
                        <a:t>Steps to be followed</a:t>
                      </a:r>
                    </a:p>
                  </a:txBody>
                  <a:tcPr/>
                </a:tc>
                <a:tc>
                  <a:txBody>
                    <a:bodyPr/>
                    <a:lstStyle/>
                    <a:p>
                      <a:r>
                        <a:rPr lang="en-GB" sz="1200" dirty="0"/>
                        <a:t>Expected result</a:t>
                      </a:r>
                    </a:p>
                  </a:txBody>
                  <a:tcPr/>
                </a:tc>
                <a:tc>
                  <a:txBody>
                    <a:bodyPr/>
                    <a:lstStyle/>
                    <a:p>
                      <a:r>
                        <a:rPr lang="en-GB" sz="1200" dirty="0"/>
                        <a:t>Actual result</a:t>
                      </a:r>
                    </a:p>
                  </a:txBody>
                  <a:tcPr/>
                </a:tc>
                <a:tc>
                  <a:txBody>
                    <a:bodyPr/>
                    <a:lstStyle/>
                    <a:p>
                      <a:r>
                        <a:rPr lang="en-GB" sz="1200" dirty="0"/>
                        <a:t>Comments</a:t>
                      </a:r>
                    </a:p>
                  </a:txBody>
                  <a:tcPr/>
                </a:tc>
                <a:tc>
                  <a:txBody>
                    <a:bodyPr/>
                    <a:lstStyle/>
                    <a:p>
                      <a:r>
                        <a:rPr lang="en-GB" sz="1200" dirty="0"/>
                        <a:t>Status pass/fail</a:t>
                      </a:r>
                    </a:p>
                  </a:txBody>
                  <a:tcPr/>
                </a:tc>
                <a:extLst>
                  <a:ext uri="{0D108BD9-81ED-4DB2-BD59-A6C34878D82A}">
                    <a16:rowId xmlns:a16="http://schemas.microsoft.com/office/drawing/2014/main" val="951256396"/>
                  </a:ext>
                </a:extLst>
              </a:tr>
              <a:tr h="734424">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1309842982"/>
                  </a:ext>
                </a:extLst>
              </a:tr>
              <a:tr h="73442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dirty="0"/>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597524573"/>
                  </a:ext>
                </a:extLst>
              </a:tr>
              <a:tr h="73442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5901222"/>
                  </a:ext>
                </a:extLst>
              </a:tr>
              <a:tr h="734424">
                <a:tc>
                  <a:txBody>
                    <a:bodyPr/>
                    <a:lstStyle/>
                    <a:p>
                      <a:endParaRPr lang="en-GB"/>
                    </a:p>
                  </a:txBody>
                  <a:tcPr/>
                </a:tc>
                <a:tc>
                  <a:txBody>
                    <a:bodyPr/>
                    <a:lstStyle/>
                    <a:p>
                      <a:endParaRPr lang="en-GB"/>
                    </a:p>
                  </a:txBody>
                  <a:tcPr/>
                </a:tc>
                <a:tc>
                  <a:txBody>
                    <a:bodyPr/>
                    <a:lstStyle/>
                    <a:p>
                      <a:endParaRPr lang="en-GB" dirty="0"/>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675843689"/>
                  </a:ext>
                </a:extLst>
              </a:tr>
              <a:tr h="73442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4201898537"/>
                  </a:ext>
                </a:extLst>
              </a:tr>
            </a:tbl>
          </a:graphicData>
        </a:graphic>
      </p:graphicFrame>
      <p:pic>
        <p:nvPicPr>
          <p:cNvPr id="9" name="Picture 8">
            <a:extLst>
              <a:ext uri="{FF2B5EF4-FFF2-40B4-BE49-F238E27FC236}">
                <a16:creationId xmlns:a16="http://schemas.microsoft.com/office/drawing/2014/main" id="{7339F35F-D269-441B-9DE9-0E5846150D8B}"/>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1513040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30FF834-CB76-72DA-AC6A-D8A0DC9E278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491" r="15623" b="20227"/>
          <a:stretch/>
        </p:blipFill>
        <p:spPr>
          <a:xfrm>
            <a:off x="157655" y="43906"/>
            <a:ext cx="646387" cy="1416756"/>
          </a:xfrm>
          <a:prstGeom prst="rect">
            <a:avLst/>
          </a:prstGeom>
        </p:spPr>
      </p:pic>
      <p:sp>
        <p:nvSpPr>
          <p:cNvPr id="2" name="Title 1">
            <a:extLst>
              <a:ext uri="{FF2B5EF4-FFF2-40B4-BE49-F238E27FC236}">
                <a16:creationId xmlns:a16="http://schemas.microsoft.com/office/drawing/2014/main" id="{248B5E02-3E61-D259-9F76-09BF0417B441}"/>
              </a:ext>
            </a:extLst>
          </p:cNvPr>
          <p:cNvSpPr>
            <a:spLocks noGrp="1"/>
          </p:cNvSpPr>
          <p:nvPr>
            <p:ph type="title"/>
          </p:nvPr>
        </p:nvSpPr>
        <p:spPr>
          <a:xfrm>
            <a:off x="3465786" y="-420479"/>
            <a:ext cx="9905999" cy="1360898"/>
          </a:xfrm>
        </p:spPr>
        <p:txBody>
          <a:bodyPr/>
          <a:lstStyle/>
          <a:p>
            <a:r>
              <a:rPr lang="en-GB" dirty="0"/>
              <a:t>Sprint Plan Template</a:t>
            </a:r>
          </a:p>
        </p:txBody>
      </p:sp>
      <p:graphicFrame>
        <p:nvGraphicFramePr>
          <p:cNvPr id="7" name="Content Placeholder 6">
            <a:extLst>
              <a:ext uri="{FF2B5EF4-FFF2-40B4-BE49-F238E27FC236}">
                <a16:creationId xmlns:a16="http://schemas.microsoft.com/office/drawing/2014/main" id="{B2F0A9BA-5D94-9641-D2D9-9A60E691E681}"/>
              </a:ext>
            </a:extLst>
          </p:cNvPr>
          <p:cNvGraphicFramePr>
            <a:graphicFrameLocks noGrp="1"/>
          </p:cNvGraphicFramePr>
          <p:nvPr>
            <p:ph idx="1"/>
            <p:extLst>
              <p:ext uri="{D42A27DB-BD31-4B8C-83A1-F6EECF244321}">
                <p14:modId xmlns:p14="http://schemas.microsoft.com/office/powerpoint/2010/main" val="4197535761"/>
              </p:ext>
            </p:extLst>
          </p:nvPr>
        </p:nvGraphicFramePr>
        <p:xfrm>
          <a:off x="0" y="582138"/>
          <a:ext cx="12226158" cy="6264281"/>
        </p:xfrm>
        <a:graphic>
          <a:graphicData uri="http://schemas.openxmlformats.org/drawingml/2006/table">
            <a:tbl>
              <a:tblPr firstRow="1" firstCol="1" bandRow="1">
                <a:tableStyleId>{85BE263C-DBD7-4A20-BB59-AAB30ACAA65A}</a:tableStyleId>
              </a:tblPr>
              <a:tblGrid>
                <a:gridCol w="660303">
                  <a:extLst>
                    <a:ext uri="{9D8B030D-6E8A-4147-A177-3AD203B41FA5}">
                      <a16:colId xmlns:a16="http://schemas.microsoft.com/office/drawing/2014/main" val="1937627469"/>
                    </a:ext>
                  </a:extLst>
                </a:gridCol>
                <a:gridCol w="1489816">
                  <a:extLst>
                    <a:ext uri="{9D8B030D-6E8A-4147-A177-3AD203B41FA5}">
                      <a16:colId xmlns:a16="http://schemas.microsoft.com/office/drawing/2014/main" val="534744476"/>
                    </a:ext>
                  </a:extLst>
                </a:gridCol>
                <a:gridCol w="714714">
                  <a:extLst>
                    <a:ext uri="{9D8B030D-6E8A-4147-A177-3AD203B41FA5}">
                      <a16:colId xmlns:a16="http://schemas.microsoft.com/office/drawing/2014/main" val="3683556136"/>
                    </a:ext>
                  </a:extLst>
                </a:gridCol>
                <a:gridCol w="729854">
                  <a:extLst>
                    <a:ext uri="{9D8B030D-6E8A-4147-A177-3AD203B41FA5}">
                      <a16:colId xmlns:a16="http://schemas.microsoft.com/office/drawing/2014/main" val="4167132783"/>
                    </a:ext>
                  </a:extLst>
                </a:gridCol>
                <a:gridCol w="952596">
                  <a:extLst>
                    <a:ext uri="{9D8B030D-6E8A-4147-A177-3AD203B41FA5}">
                      <a16:colId xmlns:a16="http://schemas.microsoft.com/office/drawing/2014/main" val="3960410458"/>
                    </a:ext>
                  </a:extLst>
                </a:gridCol>
                <a:gridCol w="1273064">
                  <a:extLst>
                    <a:ext uri="{9D8B030D-6E8A-4147-A177-3AD203B41FA5}">
                      <a16:colId xmlns:a16="http://schemas.microsoft.com/office/drawing/2014/main" val="2972118572"/>
                    </a:ext>
                  </a:extLst>
                </a:gridCol>
                <a:gridCol w="1288909">
                  <a:extLst>
                    <a:ext uri="{9D8B030D-6E8A-4147-A177-3AD203B41FA5}">
                      <a16:colId xmlns:a16="http://schemas.microsoft.com/office/drawing/2014/main" val="2516322894"/>
                    </a:ext>
                  </a:extLst>
                </a:gridCol>
                <a:gridCol w="1601192">
                  <a:extLst>
                    <a:ext uri="{9D8B030D-6E8A-4147-A177-3AD203B41FA5}">
                      <a16:colId xmlns:a16="http://schemas.microsoft.com/office/drawing/2014/main" val="2797226206"/>
                    </a:ext>
                  </a:extLst>
                </a:gridCol>
                <a:gridCol w="1534510">
                  <a:extLst>
                    <a:ext uri="{9D8B030D-6E8A-4147-A177-3AD203B41FA5}">
                      <a16:colId xmlns:a16="http://schemas.microsoft.com/office/drawing/2014/main" val="1812458402"/>
                    </a:ext>
                  </a:extLst>
                </a:gridCol>
                <a:gridCol w="1981200">
                  <a:extLst>
                    <a:ext uri="{9D8B030D-6E8A-4147-A177-3AD203B41FA5}">
                      <a16:colId xmlns:a16="http://schemas.microsoft.com/office/drawing/2014/main" val="1568898448"/>
                    </a:ext>
                  </a:extLst>
                </a:gridCol>
              </a:tblGrid>
              <a:tr h="338931">
                <a:tc>
                  <a:txBody>
                    <a:bodyPr/>
                    <a:lstStyle/>
                    <a:p>
                      <a:pPr>
                        <a:lnSpc>
                          <a:spcPct val="107000"/>
                        </a:lnSpc>
                        <a:spcAft>
                          <a:spcPts val="800"/>
                        </a:spcAft>
                      </a:pPr>
                      <a:r>
                        <a:rPr lang="en-GB" sz="800" dirty="0">
                          <a:effectLst/>
                        </a:rPr>
                        <a:t>Sprint No</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Sprint Goal</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a:effectLst/>
                        </a:rPr>
                        <a:t>Sprint Tasks</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a:effectLst/>
                        </a:rPr>
                        <a:t>Start Date</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a:effectLst/>
                        </a:rPr>
                        <a:t>End Date</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ScrumMaster</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Daily Stand-up </a:t>
                      </a:r>
                    </a:p>
                    <a:p>
                      <a:pPr>
                        <a:lnSpc>
                          <a:spcPct val="107000"/>
                        </a:lnSpc>
                        <a:spcAft>
                          <a:spcPts val="800"/>
                        </a:spcAft>
                      </a:pPr>
                      <a:r>
                        <a:rPr lang="en-GB" sz="800" dirty="0">
                          <a:effectLst/>
                        </a:rPr>
                        <a:t>1</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Daily Stand-up </a:t>
                      </a:r>
                    </a:p>
                    <a:p>
                      <a:pPr>
                        <a:lnSpc>
                          <a:spcPct val="107000"/>
                        </a:lnSpc>
                        <a:spcAft>
                          <a:spcPts val="800"/>
                        </a:spcAft>
                      </a:pPr>
                      <a:r>
                        <a:rPr lang="en-GB" sz="800" dirty="0">
                          <a:effectLst/>
                        </a:rPr>
                        <a:t>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a:effectLst/>
                        </a:rPr>
                        <a:t>Daily Stand-up </a:t>
                      </a:r>
                    </a:p>
                    <a:p>
                      <a:pPr>
                        <a:lnSpc>
                          <a:spcPct val="107000"/>
                        </a:lnSpc>
                        <a:spcAft>
                          <a:spcPts val="800"/>
                        </a:spcAft>
                      </a:pPr>
                      <a:r>
                        <a:rPr lang="en-GB" sz="800">
                          <a:effectLst/>
                        </a:rPr>
                        <a:t>3</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a:effectLst/>
                        </a:rPr>
                        <a:t>Sprint Review</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extLst>
                  <a:ext uri="{0D108BD9-81ED-4DB2-BD59-A6C34878D82A}">
                    <a16:rowId xmlns:a16="http://schemas.microsoft.com/office/drawing/2014/main" val="144469740"/>
                  </a:ext>
                </a:extLst>
              </a:tr>
              <a:tr h="1891200">
                <a:tc>
                  <a:txBody>
                    <a:bodyPr/>
                    <a:lstStyle/>
                    <a:p>
                      <a:pPr>
                        <a:lnSpc>
                          <a:spcPct val="107000"/>
                        </a:lnSpc>
                        <a:spcAft>
                          <a:spcPts val="800"/>
                        </a:spcAft>
                      </a:pPr>
                      <a:r>
                        <a:rPr lang="en-GB" sz="800">
                          <a:effectLst/>
                        </a:rPr>
                        <a:t>1</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Installing Anaconda successfully and installing jupyter notebook</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Installation of Rasa, Anaconda, and Jupyter notebooks.</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21/12/2022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25/12/2022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Aksah</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Date: 21/12/2022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Managed to install Anaconda successfully. Blockers were having to update programmes so Anaconda can be installed completely.</a:t>
                      </a:r>
                    </a:p>
                    <a:p>
                      <a:pPr>
                        <a:lnSpc>
                          <a:spcPct val="107000"/>
                        </a:lnSpc>
                        <a:spcAft>
                          <a:spcPts val="800"/>
                        </a:spcAft>
                      </a:pPr>
                      <a:r>
                        <a:rPr lang="en-GB" sz="800" dirty="0">
                          <a:effectLst/>
                        </a:rPr>
                        <a:t> </a:t>
                      </a:r>
                    </a:p>
                    <a:p>
                      <a:pPr>
                        <a:lnSpc>
                          <a:spcPct val="107000"/>
                        </a:lnSpc>
                        <a:spcAft>
                          <a:spcPts val="800"/>
                        </a:spcAft>
                      </a:pPr>
                      <a:r>
                        <a:rPr lang="en-GB" sz="800" dirty="0">
                          <a:effectLst/>
                        </a:rPr>
                        <a:t> </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Date: 22/12/2022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successfully installation of Anaconda, today plan is to launch Jupyter notebook and input the yml files. Blockers is managing to complete all files.</a:t>
                      </a:r>
                    </a:p>
                    <a:p>
                      <a:pPr>
                        <a:lnSpc>
                          <a:spcPct val="107000"/>
                        </a:lnSpc>
                        <a:spcAft>
                          <a:spcPts val="800"/>
                        </a:spcAft>
                      </a:pPr>
                      <a:r>
                        <a:rPr lang="en-GB" sz="800" dirty="0">
                          <a:effectLst/>
                        </a:rPr>
                        <a:t> </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Date: 23/12/2022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successful launch of the Jupyter notebook app, today we plan to complete the yml files. Blockers is time.</a:t>
                      </a:r>
                    </a:p>
                    <a:p>
                      <a:pPr>
                        <a:lnSpc>
                          <a:spcPct val="107000"/>
                        </a:lnSpc>
                        <a:spcAft>
                          <a:spcPts val="800"/>
                        </a:spcAft>
                      </a:pPr>
                      <a:r>
                        <a:rPr lang="en-GB" sz="800" dirty="0">
                          <a:effectLst/>
                        </a:rPr>
                        <a:t> </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Date: 23/12/2022</a:t>
                      </a:r>
                    </a:p>
                    <a:p>
                      <a:pPr>
                        <a:lnSpc>
                          <a:spcPct val="107000"/>
                        </a:lnSpc>
                        <a:spcAft>
                          <a:spcPts val="800"/>
                        </a:spcAft>
                      </a:pPr>
                      <a:r>
                        <a:rPr lang="en-GB" sz="800" dirty="0">
                          <a:effectLst/>
                        </a:rPr>
                        <a:t>Meeting Time:9:00am</a:t>
                      </a:r>
                    </a:p>
                    <a:p>
                      <a:pPr>
                        <a:lnSpc>
                          <a:spcPct val="107000"/>
                        </a:lnSpc>
                        <a:spcAft>
                          <a:spcPts val="800"/>
                        </a:spcAft>
                      </a:pPr>
                      <a:r>
                        <a:rPr lang="en-GB" sz="800" dirty="0">
                          <a:effectLst/>
                        </a:rPr>
                        <a:t> </a:t>
                      </a:r>
                    </a:p>
                    <a:p>
                      <a:pPr>
                        <a:lnSpc>
                          <a:spcPct val="107000"/>
                        </a:lnSpc>
                        <a:spcAft>
                          <a:spcPts val="800"/>
                        </a:spcAft>
                      </a:pPr>
                      <a:r>
                        <a:rPr lang="en-GB" sz="800" dirty="0">
                          <a:effectLst/>
                        </a:rPr>
                        <a:t>Review, discover and rearrange information</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extLst>
                  <a:ext uri="{0D108BD9-81ED-4DB2-BD59-A6C34878D82A}">
                    <a16:rowId xmlns:a16="http://schemas.microsoft.com/office/drawing/2014/main" val="347761418"/>
                  </a:ext>
                </a:extLst>
              </a:tr>
              <a:tr h="1890358">
                <a:tc>
                  <a:txBody>
                    <a:bodyPr/>
                    <a:lstStyle/>
                    <a:p>
                      <a:pPr>
                        <a:lnSpc>
                          <a:spcPct val="107000"/>
                        </a:lnSpc>
                        <a:spcAft>
                          <a:spcPts val="800"/>
                        </a:spcAft>
                      </a:pPr>
                      <a:r>
                        <a:rPr lang="en-GB" sz="800">
                          <a:effectLst/>
                        </a:rPr>
                        <a:t>2</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Inputting files for codes in, NLU Data, Response, Stories, Forms, and Rules.</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Creating intent for the chatbot.</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26/12/2022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28/12/2022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Aksah</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26/12/2022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a successful completion of creatin repository, today plan is to create a story. Blocker is time for creating a catchup meeting.</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27/12/2022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completion of building a story for our chatbot. Today plan is to complete the rest of yml files. Blocker is time along with lack of communication.</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28/12/2022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completion of creating the rest of repository. Today we plan to input the libraries and codes to create a conversational flow between the user and the chatbot. Blockers are managing to input the code and running the code to get an accurate result as there was a bracket missing to close a sentence.</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endParaRPr lang="en-GB" sz="800" dirty="0">
                        <a:effectLst/>
                      </a:endParaRPr>
                    </a:p>
                    <a:p>
                      <a:pPr>
                        <a:lnSpc>
                          <a:spcPct val="107000"/>
                        </a:lnSpc>
                        <a:spcAft>
                          <a:spcPts val="800"/>
                        </a:spcAft>
                      </a:pPr>
                      <a:r>
                        <a:rPr lang="en-GB" sz="800" dirty="0">
                          <a:effectLst/>
                        </a:rPr>
                        <a:t> </a:t>
                      </a:r>
                    </a:p>
                    <a:p>
                      <a:pPr>
                        <a:lnSpc>
                          <a:spcPct val="107000"/>
                        </a:lnSpc>
                        <a:spcAft>
                          <a:spcPts val="800"/>
                        </a:spcAft>
                      </a:pPr>
                      <a:r>
                        <a:rPr lang="en-GB" sz="800" dirty="0">
                          <a:effectLst/>
                        </a:rPr>
                        <a:t>Review, discover and rearrange information</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extLst>
                  <a:ext uri="{0D108BD9-81ED-4DB2-BD59-A6C34878D82A}">
                    <a16:rowId xmlns:a16="http://schemas.microsoft.com/office/drawing/2014/main" val="4084095149"/>
                  </a:ext>
                </a:extLst>
              </a:tr>
              <a:tr h="1890358">
                <a:tc>
                  <a:txBody>
                    <a:bodyPr/>
                    <a:lstStyle/>
                    <a:p>
                      <a:pPr>
                        <a:lnSpc>
                          <a:spcPct val="107000"/>
                        </a:lnSpc>
                        <a:spcAft>
                          <a:spcPts val="800"/>
                        </a:spcAft>
                      </a:pPr>
                      <a:r>
                        <a:rPr lang="en-GB" sz="800">
                          <a:effectLst/>
                        </a:rPr>
                        <a:t>3</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Gathering dataset images and video files for facial emotion and detection testing to see if files can get uploaded and if emotions o people faces can get detected.</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Testing image dataset and video files for detection of emotions.</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29/12/2022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31/12/2022</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Awais</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29/12/2022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to gather image datasets in relation to Qatar FIFA world cup 2022. Today plan is to gather files of videos and testing it. Blocker is time. </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30/12/2022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to test the emotion detected on faces. Today plan is to input different expressions of what other features can be detected. Blocker is sufficient research.</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r>
                        <a:rPr lang="en-GB" sz="800" dirty="0">
                          <a:effectLst/>
                        </a:rPr>
                        <a:t> Date: 31/12/2022</a:t>
                      </a:r>
                    </a:p>
                    <a:p>
                      <a:pPr>
                        <a:lnSpc>
                          <a:spcPct val="107000"/>
                        </a:lnSpc>
                        <a:spcAft>
                          <a:spcPts val="800"/>
                        </a:spcAft>
                      </a:pPr>
                      <a:r>
                        <a:rPr lang="en-GB" sz="800" dirty="0">
                          <a:effectLst/>
                        </a:rPr>
                        <a:t>Meeting Time:11:30am-12:00</a:t>
                      </a:r>
                    </a:p>
                    <a:p>
                      <a:pPr>
                        <a:lnSpc>
                          <a:spcPct val="107000"/>
                        </a:lnSpc>
                        <a:spcAft>
                          <a:spcPts val="800"/>
                        </a:spcAft>
                      </a:pPr>
                      <a:r>
                        <a:rPr lang="en-GB" sz="800" dirty="0">
                          <a:effectLst/>
                        </a:rPr>
                        <a:t>Yesterday we achieved to complete most of the research and detection of facial features. Today plan is to get accurate results from the dataset and figure out if features ca be detected if the person face is not in light. Blocker is technical issue.</a:t>
                      </a: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tc>
                  <a:txBody>
                    <a:bodyPr/>
                    <a:lstStyle/>
                    <a:p>
                      <a:pPr>
                        <a:lnSpc>
                          <a:spcPct val="107000"/>
                        </a:lnSpc>
                        <a:spcAft>
                          <a:spcPts val="800"/>
                        </a:spcAft>
                      </a:pPr>
                      <a:endParaRPr lang="en-GB" sz="800" dirty="0">
                        <a:effectLst/>
                      </a:endParaRPr>
                    </a:p>
                    <a:p>
                      <a:pPr>
                        <a:lnSpc>
                          <a:spcPct val="107000"/>
                        </a:lnSpc>
                        <a:spcAft>
                          <a:spcPts val="800"/>
                        </a:spcAft>
                      </a:pPr>
                      <a:r>
                        <a:rPr lang="en-GB" sz="800" dirty="0">
                          <a:effectLst/>
                        </a:rPr>
                        <a:t> </a:t>
                      </a:r>
                    </a:p>
                    <a:p>
                      <a:pPr>
                        <a:lnSpc>
                          <a:spcPct val="107000"/>
                        </a:lnSpc>
                        <a:spcAft>
                          <a:spcPts val="800"/>
                        </a:spcAft>
                      </a:pPr>
                      <a:r>
                        <a:rPr lang="en-GB" sz="800" dirty="0">
                          <a:effectLst/>
                        </a:rPr>
                        <a:t>Review, discover and rearrange information</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1987" marR="61987" marT="0" marB="0"/>
                </a:tc>
                <a:extLst>
                  <a:ext uri="{0D108BD9-81ED-4DB2-BD59-A6C34878D82A}">
                    <a16:rowId xmlns:a16="http://schemas.microsoft.com/office/drawing/2014/main" val="4054079070"/>
                  </a:ext>
                </a:extLst>
              </a:tr>
            </a:tbl>
          </a:graphicData>
        </a:graphic>
      </p:graphicFrame>
      <p:pic>
        <p:nvPicPr>
          <p:cNvPr id="4" name="Picture 4" descr="Image result for Bradford University Logo">
            <a:extLst>
              <a:ext uri="{FF2B5EF4-FFF2-40B4-BE49-F238E27FC236}">
                <a16:creationId xmlns:a16="http://schemas.microsoft.com/office/drawing/2014/main" id="{E39FAE71-A5A7-0D78-2CD8-6E026A85F22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3499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A9A3-9950-1CEE-25E2-C25B0A8E4341}"/>
              </a:ext>
            </a:extLst>
          </p:cNvPr>
          <p:cNvSpPr>
            <a:spLocks noGrp="1"/>
          </p:cNvSpPr>
          <p:nvPr>
            <p:ph type="title"/>
          </p:nvPr>
        </p:nvSpPr>
        <p:spPr>
          <a:xfrm>
            <a:off x="3348718" y="37595"/>
            <a:ext cx="9905999" cy="1360898"/>
          </a:xfrm>
        </p:spPr>
        <p:txBody>
          <a:bodyPr/>
          <a:lstStyle/>
          <a:p>
            <a:r>
              <a:rPr lang="en-GB" dirty="0"/>
              <a:t>Sprint Retrospective</a:t>
            </a:r>
          </a:p>
        </p:txBody>
      </p:sp>
      <p:graphicFrame>
        <p:nvGraphicFramePr>
          <p:cNvPr id="9" name="Table 9">
            <a:extLst>
              <a:ext uri="{FF2B5EF4-FFF2-40B4-BE49-F238E27FC236}">
                <a16:creationId xmlns:a16="http://schemas.microsoft.com/office/drawing/2014/main" id="{38C52BBB-6977-F43E-1EFD-24461CF783B3}"/>
              </a:ext>
            </a:extLst>
          </p:cNvPr>
          <p:cNvGraphicFramePr>
            <a:graphicFrameLocks noGrp="1"/>
          </p:cNvGraphicFramePr>
          <p:nvPr>
            <p:ph idx="1"/>
            <p:extLst>
              <p:ext uri="{D42A27DB-BD31-4B8C-83A1-F6EECF244321}">
                <p14:modId xmlns:p14="http://schemas.microsoft.com/office/powerpoint/2010/main" val="3137593881"/>
              </p:ext>
            </p:extLst>
          </p:nvPr>
        </p:nvGraphicFramePr>
        <p:xfrm>
          <a:off x="-1" y="1521823"/>
          <a:ext cx="12191998" cy="5324596"/>
        </p:xfrm>
        <a:graphic>
          <a:graphicData uri="http://schemas.openxmlformats.org/drawingml/2006/table">
            <a:tbl>
              <a:tblPr firstRow="1" bandRow="1">
                <a:tableStyleId>{D7AC3CCA-C797-4891-BE02-D94E43425B78}</a:tableStyleId>
              </a:tblPr>
              <a:tblGrid>
                <a:gridCol w="6095999">
                  <a:extLst>
                    <a:ext uri="{9D8B030D-6E8A-4147-A177-3AD203B41FA5}">
                      <a16:colId xmlns:a16="http://schemas.microsoft.com/office/drawing/2014/main" val="1760901251"/>
                    </a:ext>
                  </a:extLst>
                </a:gridCol>
                <a:gridCol w="6095999">
                  <a:extLst>
                    <a:ext uri="{9D8B030D-6E8A-4147-A177-3AD203B41FA5}">
                      <a16:colId xmlns:a16="http://schemas.microsoft.com/office/drawing/2014/main" val="761476028"/>
                    </a:ext>
                  </a:extLst>
                </a:gridCol>
              </a:tblGrid>
              <a:tr h="2662298">
                <a:tc>
                  <a:txBody>
                    <a:bodyPr/>
                    <a:lstStyle/>
                    <a:p>
                      <a:r>
                        <a:rPr lang="en-GB" dirty="0"/>
                        <a:t>What worked well?</a:t>
                      </a:r>
                    </a:p>
                    <a:p>
                      <a:pPr marL="285750" indent="-285750">
                        <a:buFont typeface="Arial" panose="020B0604020202020204" pitchFamily="34" charset="0"/>
                        <a:buChar char="•"/>
                      </a:pPr>
                      <a:r>
                        <a:rPr lang="en-GB" dirty="0"/>
                        <a:t>Research on dataset images</a:t>
                      </a:r>
                    </a:p>
                    <a:p>
                      <a:pPr marL="285750" indent="-285750">
                        <a:buFont typeface="Arial" panose="020B0604020202020204" pitchFamily="34" charset="0"/>
                        <a:buChar char="•"/>
                      </a:pPr>
                      <a:r>
                        <a:rPr lang="en-GB" dirty="0"/>
                        <a:t>Initial research on chatbot</a:t>
                      </a:r>
                    </a:p>
                    <a:p>
                      <a:pPr marL="285750" indent="-285750">
                        <a:buFont typeface="Arial" panose="020B0604020202020204" pitchFamily="34" charset="0"/>
                        <a:buChar char="•"/>
                      </a:pPr>
                      <a:r>
                        <a:rPr lang="en-GB" dirty="0"/>
                        <a:t>Upload of Google Collab file onto GitHub</a:t>
                      </a:r>
                    </a:p>
                    <a:p>
                      <a:pPr marL="285750" indent="-285750">
                        <a:buFont typeface="Arial" panose="020B0604020202020204" pitchFamily="34" charset="0"/>
                        <a:buChar char="•"/>
                      </a:pPr>
                      <a:r>
                        <a:rPr lang="en-GB" dirty="0"/>
                        <a:t>Trello board updates</a:t>
                      </a:r>
                    </a:p>
                    <a:p>
                      <a:pPr marL="285750" indent="-285750">
                        <a:buFont typeface="Arial" panose="020B0604020202020204" pitchFamily="34" charset="0"/>
                        <a:buChar char="•"/>
                      </a:pPr>
                      <a:r>
                        <a:rPr lang="en-GB" dirty="0"/>
                        <a:t>Group collaboration</a:t>
                      </a:r>
                    </a:p>
                    <a:p>
                      <a:pPr marL="285750" indent="-285750">
                        <a:buFont typeface="Arial" panose="020B0604020202020204" pitchFamily="34" charset="0"/>
                        <a:buChar char="•"/>
                      </a:pPr>
                      <a:endParaRPr lang="en-GB" dirty="0"/>
                    </a:p>
                    <a:p>
                      <a:pPr marL="0" indent="0">
                        <a:buFont typeface="Arial" panose="020B0604020202020204" pitchFamily="34" charset="0"/>
                        <a:buNone/>
                      </a:pPr>
                      <a:endParaRPr lang="en-GB" dirty="0"/>
                    </a:p>
                  </a:txBody>
                  <a:tcPr/>
                </a:tc>
                <a:tc>
                  <a:txBody>
                    <a:bodyPr/>
                    <a:lstStyle/>
                    <a:p>
                      <a:r>
                        <a:rPr lang="en-GB" dirty="0"/>
                        <a:t>What could be improved?</a:t>
                      </a:r>
                    </a:p>
                    <a:p>
                      <a:pPr marL="285750" indent="-285750">
                        <a:buFont typeface="Arial" panose="020B0604020202020204" pitchFamily="34" charset="0"/>
                        <a:buChar char="•"/>
                      </a:pPr>
                      <a:r>
                        <a:rPr lang="en-GB" dirty="0"/>
                        <a:t>Communicating between group members</a:t>
                      </a:r>
                    </a:p>
                    <a:p>
                      <a:pPr marL="285750" indent="-285750">
                        <a:buFont typeface="Arial" panose="020B0604020202020204" pitchFamily="34" charset="0"/>
                        <a:buChar char="•"/>
                      </a:pPr>
                      <a:r>
                        <a:rPr lang="en-GB" dirty="0"/>
                        <a:t>Keeping each other updated on time and replying back to messages</a:t>
                      </a:r>
                    </a:p>
                    <a:p>
                      <a:pPr marL="285750" indent="-285750">
                        <a:buFont typeface="Arial" panose="020B0604020202020204" pitchFamily="34" charset="0"/>
                        <a:buChar char="•"/>
                      </a:pPr>
                      <a:r>
                        <a:rPr lang="en-GB" dirty="0"/>
                        <a:t>Completing short tasks first then moving to the hard ones</a:t>
                      </a:r>
                    </a:p>
                    <a:p>
                      <a:pPr marL="285750" indent="-285750">
                        <a:buFont typeface="Arial" panose="020B0604020202020204" pitchFamily="34" charset="0"/>
                        <a:buChar char="•"/>
                      </a:pPr>
                      <a:endParaRPr lang="en-GB" dirty="0"/>
                    </a:p>
                  </a:txBody>
                  <a:tcPr/>
                </a:tc>
                <a:extLst>
                  <a:ext uri="{0D108BD9-81ED-4DB2-BD59-A6C34878D82A}">
                    <a16:rowId xmlns:a16="http://schemas.microsoft.com/office/drawing/2014/main" val="2583024240"/>
                  </a:ext>
                </a:extLst>
              </a:tr>
              <a:tr h="2662298">
                <a:tc>
                  <a:txBody>
                    <a:bodyPr/>
                    <a:lstStyle/>
                    <a:p>
                      <a:r>
                        <a:rPr lang="en-GB" dirty="0"/>
                        <a:t>What will we commit to doing in the next sprint?</a:t>
                      </a:r>
                    </a:p>
                    <a:p>
                      <a:pPr marL="285750" indent="-285750">
                        <a:buFont typeface="Arial" panose="020B0604020202020204" pitchFamily="34" charset="0"/>
                        <a:buChar char="•"/>
                      </a:pPr>
                      <a:r>
                        <a:rPr lang="en-GB" dirty="0"/>
                        <a:t>Keeping the team members updated quicker</a:t>
                      </a:r>
                    </a:p>
                    <a:p>
                      <a:pPr marL="285750" indent="-285750">
                        <a:buFont typeface="Arial" panose="020B0604020202020204" pitchFamily="34" charset="0"/>
                        <a:buChar char="•"/>
                      </a:pPr>
                      <a:r>
                        <a:rPr lang="en-GB" dirty="0"/>
                        <a:t>Completing the research first and plotting out tasks needed to be done on the Trello board</a:t>
                      </a:r>
                    </a:p>
                  </a:txBody>
                  <a:tcPr/>
                </a:tc>
                <a:tc>
                  <a:txBody>
                    <a:bodyPr/>
                    <a:lstStyle/>
                    <a:p>
                      <a:r>
                        <a:rPr lang="en-GB" dirty="0"/>
                        <a:t>What actionable commitments are made by the SCRUM team?</a:t>
                      </a:r>
                    </a:p>
                    <a:p>
                      <a:pPr marL="285750" indent="-285750">
                        <a:buFont typeface="Arial" panose="020B0604020202020204" pitchFamily="34" charset="0"/>
                        <a:buChar char="•"/>
                      </a:pPr>
                      <a:r>
                        <a:rPr lang="en-GB" dirty="0"/>
                        <a:t>Keeping each team member updated consistently</a:t>
                      </a:r>
                    </a:p>
                    <a:p>
                      <a:pPr marL="285750" indent="-285750">
                        <a:buFont typeface="Arial" panose="020B0604020202020204" pitchFamily="34" charset="0"/>
                        <a:buChar char="•"/>
                      </a:pPr>
                      <a:r>
                        <a:rPr lang="en-GB" dirty="0"/>
                        <a:t>If one needs help the other should put their effort in to help achieve the impossible</a:t>
                      </a:r>
                    </a:p>
                    <a:p>
                      <a:pPr marL="285750" indent="-285750">
                        <a:buFont typeface="Arial" panose="020B0604020202020204" pitchFamily="34" charset="0"/>
                        <a:buChar char="•"/>
                      </a:pPr>
                      <a:r>
                        <a:rPr lang="en-GB" dirty="0"/>
                        <a:t>Backing up files to other team members</a:t>
                      </a:r>
                    </a:p>
                  </a:txBody>
                  <a:tcPr/>
                </a:tc>
                <a:extLst>
                  <a:ext uri="{0D108BD9-81ED-4DB2-BD59-A6C34878D82A}">
                    <a16:rowId xmlns:a16="http://schemas.microsoft.com/office/drawing/2014/main" val="3166331849"/>
                  </a:ext>
                </a:extLst>
              </a:tr>
            </a:tbl>
          </a:graphicData>
        </a:graphic>
      </p:graphicFrame>
      <p:pic>
        <p:nvPicPr>
          <p:cNvPr id="4" name="Picture 4" descr="Image result for Bradford University Logo">
            <a:extLst>
              <a:ext uri="{FF2B5EF4-FFF2-40B4-BE49-F238E27FC236}">
                <a16:creationId xmlns:a16="http://schemas.microsoft.com/office/drawing/2014/main" id="{C62FF67F-4620-60E9-AD47-4AF69131E1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AC44FE1-74F7-872C-DAAA-F4E4E20B4EA5}"/>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339554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648267-5B31-41CD-3A2A-00ABD019340E}"/>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491" r="15623" b="20227"/>
          <a:stretch/>
        </p:blipFill>
        <p:spPr>
          <a:xfrm>
            <a:off x="157655" y="43906"/>
            <a:ext cx="646387" cy="1416756"/>
          </a:xfrm>
          <a:prstGeom prst="rect">
            <a:avLst/>
          </a:prstGeom>
        </p:spPr>
      </p:pic>
      <p:sp>
        <p:nvSpPr>
          <p:cNvPr id="2" name="Title 1">
            <a:extLst>
              <a:ext uri="{FF2B5EF4-FFF2-40B4-BE49-F238E27FC236}">
                <a16:creationId xmlns:a16="http://schemas.microsoft.com/office/drawing/2014/main" id="{248B5E02-3E61-D259-9F76-09BF0417B441}"/>
              </a:ext>
            </a:extLst>
          </p:cNvPr>
          <p:cNvSpPr>
            <a:spLocks noGrp="1"/>
          </p:cNvSpPr>
          <p:nvPr>
            <p:ph type="title"/>
          </p:nvPr>
        </p:nvSpPr>
        <p:spPr>
          <a:xfrm>
            <a:off x="4143024" y="11581"/>
            <a:ext cx="9905999" cy="952794"/>
          </a:xfrm>
        </p:spPr>
        <p:txBody>
          <a:bodyPr/>
          <a:lstStyle/>
          <a:p>
            <a:r>
              <a:rPr lang="en-GB" dirty="0"/>
              <a:t>Summary</a:t>
            </a:r>
          </a:p>
        </p:txBody>
      </p:sp>
      <p:graphicFrame>
        <p:nvGraphicFramePr>
          <p:cNvPr id="7" name="Table 7">
            <a:extLst>
              <a:ext uri="{FF2B5EF4-FFF2-40B4-BE49-F238E27FC236}">
                <a16:creationId xmlns:a16="http://schemas.microsoft.com/office/drawing/2014/main" id="{7BA186DD-525D-1709-C753-1048A8431898}"/>
              </a:ext>
            </a:extLst>
          </p:cNvPr>
          <p:cNvGraphicFramePr>
            <a:graphicFrameLocks noGrp="1"/>
          </p:cNvGraphicFramePr>
          <p:nvPr>
            <p:ph idx="1"/>
            <p:extLst>
              <p:ext uri="{D42A27DB-BD31-4B8C-83A1-F6EECF244321}">
                <p14:modId xmlns:p14="http://schemas.microsoft.com/office/powerpoint/2010/main" val="1967976028"/>
              </p:ext>
            </p:extLst>
          </p:nvPr>
        </p:nvGraphicFramePr>
        <p:xfrm>
          <a:off x="0" y="1609276"/>
          <a:ext cx="12107732" cy="3444240"/>
        </p:xfrm>
        <a:graphic>
          <a:graphicData uri="http://schemas.openxmlformats.org/drawingml/2006/table">
            <a:tbl>
              <a:tblPr firstRow="1" bandRow="1">
                <a:tableStyleId>{D7AC3CCA-C797-4891-BE02-D94E43425B78}</a:tableStyleId>
              </a:tblPr>
              <a:tblGrid>
                <a:gridCol w="6053866">
                  <a:extLst>
                    <a:ext uri="{9D8B030D-6E8A-4147-A177-3AD203B41FA5}">
                      <a16:colId xmlns:a16="http://schemas.microsoft.com/office/drawing/2014/main" val="1150450521"/>
                    </a:ext>
                  </a:extLst>
                </a:gridCol>
                <a:gridCol w="6053866">
                  <a:extLst>
                    <a:ext uri="{9D8B030D-6E8A-4147-A177-3AD203B41FA5}">
                      <a16:colId xmlns:a16="http://schemas.microsoft.com/office/drawing/2014/main" val="3384943826"/>
                    </a:ext>
                  </a:extLst>
                </a:gridCol>
              </a:tblGrid>
              <a:tr h="3199208">
                <a:tc>
                  <a:txBody>
                    <a:bodyPr/>
                    <a:lstStyle/>
                    <a:p>
                      <a:r>
                        <a:rPr lang="en-GB" sz="2000" dirty="0"/>
                        <a:t>What have we achieved?</a:t>
                      </a:r>
                    </a:p>
                    <a:p>
                      <a:pPr marL="285750" indent="-285750">
                        <a:buFont typeface="Arial" panose="020B0604020202020204" pitchFamily="34" charset="0"/>
                        <a:buChar char="•"/>
                      </a:pPr>
                      <a:r>
                        <a:rPr lang="en-GB" sz="2000" dirty="0"/>
                        <a:t>Completion of tasks to do</a:t>
                      </a:r>
                    </a:p>
                    <a:p>
                      <a:pPr marL="285750" indent="-285750">
                        <a:buFont typeface="Arial" panose="020B0604020202020204" pitchFamily="34" charset="0"/>
                        <a:buChar char="•"/>
                      </a:pPr>
                      <a:r>
                        <a:rPr lang="en-GB" sz="2000" dirty="0"/>
                        <a:t>Collaboration to complete the tasks</a:t>
                      </a:r>
                    </a:p>
                    <a:p>
                      <a:pPr marL="285750" indent="-285750">
                        <a:buFont typeface="Arial" panose="020B0604020202020204" pitchFamily="34" charset="0"/>
                        <a:buChar char="•"/>
                      </a:pPr>
                      <a:r>
                        <a:rPr lang="en-GB" sz="2000" dirty="0"/>
                        <a:t>Solution completion</a:t>
                      </a:r>
                    </a:p>
                    <a:p>
                      <a:pPr marL="285750" indent="-285750">
                        <a:buFont typeface="Arial" panose="020B0604020202020204" pitchFamily="34" charset="0"/>
                        <a:buChar char="•"/>
                      </a:pPr>
                      <a:r>
                        <a:rPr lang="en-GB" sz="2000" dirty="0"/>
                        <a:t>Analysing dataset images for facial detection and emotion</a:t>
                      </a:r>
                    </a:p>
                    <a:p>
                      <a:pPr marL="285750" indent="-285750">
                        <a:buFont typeface="Arial" panose="020B0604020202020204" pitchFamily="34" charset="0"/>
                        <a:buChar char="•"/>
                      </a:pPr>
                      <a:r>
                        <a:rPr lang="en-GB" sz="2000" dirty="0"/>
                        <a:t>Analysing chatbot system and codes used to get an output</a:t>
                      </a:r>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endParaRPr lang="en-GB" sz="2000" dirty="0"/>
                    </a:p>
                    <a:p>
                      <a:pPr marL="285750" indent="-285750">
                        <a:buFont typeface="Arial" panose="020B0604020202020204" pitchFamily="34" charset="0"/>
                        <a:buChar char="•"/>
                      </a:pPr>
                      <a:endParaRPr lang="en-GB" sz="2000" dirty="0"/>
                    </a:p>
                  </a:txBody>
                  <a:tcPr/>
                </a:tc>
                <a:tc>
                  <a:txBody>
                    <a:bodyPr/>
                    <a:lstStyle/>
                    <a:p>
                      <a:r>
                        <a:rPr lang="en-GB" sz="2000" dirty="0"/>
                        <a:t>What have we learned?</a:t>
                      </a:r>
                    </a:p>
                    <a:p>
                      <a:pPr marL="285750" indent="-285750">
                        <a:buFont typeface="Arial" panose="020B0604020202020204" pitchFamily="34" charset="0"/>
                        <a:buChar char="•"/>
                      </a:pPr>
                      <a:r>
                        <a:rPr lang="en-GB" sz="2000" dirty="0"/>
                        <a:t>Updates of the project initiation are a must</a:t>
                      </a:r>
                    </a:p>
                    <a:p>
                      <a:pPr marL="285750" indent="-285750">
                        <a:buFont typeface="Arial" panose="020B0604020202020204" pitchFamily="34" charset="0"/>
                        <a:buChar char="•"/>
                      </a:pPr>
                      <a:r>
                        <a:rPr lang="en-GB" sz="2000" dirty="0"/>
                        <a:t>Lack of communication can lead to lac of help, that will lead to an incomplete finalized project </a:t>
                      </a:r>
                    </a:p>
                    <a:p>
                      <a:pPr marL="285750" indent="-285750">
                        <a:buFont typeface="Arial" panose="020B0604020202020204" pitchFamily="34" charset="0"/>
                        <a:buChar char="•"/>
                      </a:pPr>
                      <a:r>
                        <a:rPr lang="en-GB" sz="2000" dirty="0"/>
                        <a:t>Goals and deadlines</a:t>
                      </a:r>
                    </a:p>
                    <a:p>
                      <a:pPr marL="285750" indent="-285750">
                        <a:buFont typeface="Arial" panose="020B0604020202020204" pitchFamily="34" charset="0"/>
                        <a:buChar char="•"/>
                      </a:pPr>
                      <a:r>
                        <a:rPr lang="en-GB" sz="2000" dirty="0"/>
                        <a:t>Execution of projects</a:t>
                      </a:r>
                    </a:p>
                    <a:p>
                      <a:pPr marL="285750" indent="-285750">
                        <a:buFont typeface="Arial" panose="020B0604020202020204" pitchFamily="34" charset="0"/>
                        <a:buChar char="•"/>
                      </a:pPr>
                      <a:r>
                        <a:rPr lang="en-GB" sz="2000" dirty="0"/>
                        <a:t>Support between team members is crucial</a:t>
                      </a:r>
                    </a:p>
                    <a:p>
                      <a:pPr marL="285750" indent="-285750">
                        <a:buFont typeface="Arial" panose="020B0604020202020204" pitchFamily="34" charset="0"/>
                        <a:buChar char="•"/>
                      </a:pPr>
                      <a:endParaRPr lang="en-GB" sz="2000" dirty="0"/>
                    </a:p>
                  </a:txBody>
                  <a:tcPr/>
                </a:tc>
                <a:extLst>
                  <a:ext uri="{0D108BD9-81ED-4DB2-BD59-A6C34878D82A}">
                    <a16:rowId xmlns:a16="http://schemas.microsoft.com/office/drawing/2014/main" val="1707024466"/>
                  </a:ext>
                </a:extLst>
              </a:tr>
            </a:tbl>
          </a:graphicData>
        </a:graphic>
      </p:graphicFrame>
      <p:pic>
        <p:nvPicPr>
          <p:cNvPr id="4" name="Picture 4" descr="Image result for Bradford University Logo">
            <a:extLst>
              <a:ext uri="{FF2B5EF4-FFF2-40B4-BE49-F238E27FC236}">
                <a16:creationId xmlns:a16="http://schemas.microsoft.com/office/drawing/2014/main" id="{E39FAE71-A5A7-0D78-2CD8-6E026A85F22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D1E454F-B181-07A8-E9E9-ECC8BADFF93E}"/>
              </a:ext>
            </a:extLst>
          </p:cNvPr>
          <p:cNvSpPr txBox="1"/>
          <p:nvPr/>
        </p:nvSpPr>
        <p:spPr>
          <a:xfrm>
            <a:off x="2251895" y="5005919"/>
            <a:ext cx="1329559" cy="369332"/>
          </a:xfrm>
          <a:prstGeom prst="rect">
            <a:avLst/>
          </a:prstGeom>
          <a:noFill/>
        </p:spPr>
        <p:txBody>
          <a:bodyPr wrap="square" rtlCol="0">
            <a:spAutoFit/>
          </a:bodyPr>
          <a:lstStyle/>
          <a:p>
            <a:r>
              <a:rPr lang="en-GB" dirty="0"/>
              <a:t>Chatbot</a:t>
            </a:r>
          </a:p>
        </p:txBody>
      </p:sp>
      <p:sp>
        <p:nvSpPr>
          <p:cNvPr id="10" name="TextBox 9">
            <a:extLst>
              <a:ext uri="{FF2B5EF4-FFF2-40B4-BE49-F238E27FC236}">
                <a16:creationId xmlns:a16="http://schemas.microsoft.com/office/drawing/2014/main" id="{BBE82071-4286-1CBA-16AF-2B11781C0D8A}"/>
              </a:ext>
            </a:extLst>
          </p:cNvPr>
          <p:cNvSpPr txBox="1"/>
          <p:nvPr/>
        </p:nvSpPr>
        <p:spPr>
          <a:xfrm>
            <a:off x="7394027" y="5077591"/>
            <a:ext cx="2979683" cy="369332"/>
          </a:xfrm>
          <a:prstGeom prst="rect">
            <a:avLst/>
          </a:prstGeom>
          <a:noFill/>
        </p:spPr>
        <p:txBody>
          <a:bodyPr wrap="square">
            <a:spAutoFit/>
          </a:bodyPr>
          <a:lstStyle/>
          <a:p>
            <a:r>
              <a:rPr lang="en-GB" dirty="0"/>
              <a:t>Facial Emotion Detection</a:t>
            </a:r>
          </a:p>
        </p:txBody>
      </p:sp>
      <p:sp>
        <p:nvSpPr>
          <p:cNvPr id="12" name="TextBox 11">
            <a:extLst>
              <a:ext uri="{FF2B5EF4-FFF2-40B4-BE49-F238E27FC236}">
                <a16:creationId xmlns:a16="http://schemas.microsoft.com/office/drawing/2014/main" id="{E7448C22-96F5-A6DC-F8DC-0C6B64515190}"/>
              </a:ext>
            </a:extLst>
          </p:cNvPr>
          <p:cNvSpPr txBox="1"/>
          <p:nvPr/>
        </p:nvSpPr>
        <p:spPr>
          <a:xfrm>
            <a:off x="-52766" y="5698417"/>
            <a:ext cx="4887218" cy="646331"/>
          </a:xfrm>
          <a:prstGeom prst="rect">
            <a:avLst/>
          </a:prstGeom>
          <a:noFill/>
        </p:spPr>
        <p:txBody>
          <a:bodyPr wrap="square">
            <a:spAutoFit/>
          </a:bodyPr>
          <a:lstStyle/>
          <a:p>
            <a:r>
              <a:rPr lang="en-GB" dirty="0">
                <a:hlinkClick r:id="rId5"/>
              </a:rPr>
              <a:t>FIFA final world cup - </a:t>
            </a:r>
            <a:r>
              <a:rPr lang="en-GB" dirty="0" err="1">
                <a:hlinkClick r:id="rId5"/>
              </a:rPr>
              <a:t>Jupyter</a:t>
            </a:r>
            <a:r>
              <a:rPr lang="en-GB" dirty="0">
                <a:hlinkClick r:id="rId5"/>
              </a:rPr>
              <a:t> Notebook</a:t>
            </a:r>
            <a:endParaRPr lang="en-GB" dirty="0"/>
          </a:p>
          <a:p>
            <a:r>
              <a:rPr lang="en-GB" dirty="0"/>
              <a:t> </a:t>
            </a:r>
            <a:r>
              <a:rPr lang="en-GB" dirty="0">
                <a:hlinkClick r:id="rId6"/>
              </a:rPr>
              <a:t>Journey to the Stadium - </a:t>
            </a:r>
            <a:r>
              <a:rPr lang="en-GB" dirty="0" err="1">
                <a:hlinkClick r:id="rId6"/>
              </a:rPr>
              <a:t>Jupyter</a:t>
            </a:r>
            <a:r>
              <a:rPr lang="en-GB" dirty="0">
                <a:hlinkClick r:id="rId6"/>
              </a:rPr>
              <a:t> Notebook</a:t>
            </a:r>
            <a:r>
              <a:rPr lang="en-GB" dirty="0"/>
              <a:t> </a:t>
            </a:r>
          </a:p>
        </p:txBody>
      </p:sp>
      <p:sp>
        <p:nvSpPr>
          <p:cNvPr id="14" name="TextBox 13">
            <a:extLst>
              <a:ext uri="{FF2B5EF4-FFF2-40B4-BE49-F238E27FC236}">
                <a16:creationId xmlns:a16="http://schemas.microsoft.com/office/drawing/2014/main" id="{A9D5F243-0DD6-590E-07DE-2E9A5153D138}"/>
              </a:ext>
            </a:extLst>
          </p:cNvPr>
          <p:cNvSpPr txBox="1"/>
          <p:nvPr/>
        </p:nvSpPr>
        <p:spPr>
          <a:xfrm>
            <a:off x="18446" y="5190585"/>
            <a:ext cx="5796455" cy="646331"/>
          </a:xfrm>
          <a:prstGeom prst="rect">
            <a:avLst/>
          </a:prstGeom>
          <a:noFill/>
        </p:spPr>
        <p:txBody>
          <a:bodyPr wrap="square">
            <a:spAutoFit/>
          </a:bodyPr>
          <a:lstStyle/>
          <a:p>
            <a:r>
              <a:rPr lang="en-GB" dirty="0">
                <a:hlinkClick r:id="rId7"/>
              </a:rPr>
              <a:t>https://colab.research.google.com/drive/1PJGmkRMBDz2er76h1Z7IDjMYjZmaCFui?usp=sharing</a:t>
            </a:r>
            <a:r>
              <a:rPr lang="en-GB" dirty="0"/>
              <a:t> </a:t>
            </a:r>
          </a:p>
        </p:txBody>
      </p:sp>
      <p:sp>
        <p:nvSpPr>
          <p:cNvPr id="11" name="TextBox 10">
            <a:extLst>
              <a:ext uri="{FF2B5EF4-FFF2-40B4-BE49-F238E27FC236}">
                <a16:creationId xmlns:a16="http://schemas.microsoft.com/office/drawing/2014/main" id="{8D79E466-FB63-4357-A96B-50ABF4108D6B}"/>
              </a:ext>
            </a:extLst>
          </p:cNvPr>
          <p:cNvSpPr txBox="1"/>
          <p:nvPr/>
        </p:nvSpPr>
        <p:spPr>
          <a:xfrm>
            <a:off x="66146" y="6344748"/>
            <a:ext cx="4664474" cy="369332"/>
          </a:xfrm>
          <a:prstGeom prst="rect">
            <a:avLst/>
          </a:prstGeom>
          <a:noFill/>
        </p:spPr>
        <p:txBody>
          <a:bodyPr wrap="square">
            <a:spAutoFit/>
          </a:bodyPr>
          <a:lstStyle/>
          <a:p>
            <a:r>
              <a:rPr lang="en-GB" dirty="0">
                <a:hlinkClick r:id="rId8"/>
              </a:rPr>
              <a:t>Journey to the Stadium - </a:t>
            </a:r>
            <a:r>
              <a:rPr lang="en-GB" dirty="0" err="1">
                <a:hlinkClick r:id="rId8"/>
              </a:rPr>
              <a:t>Jupyter</a:t>
            </a:r>
            <a:r>
              <a:rPr lang="en-GB" dirty="0">
                <a:hlinkClick r:id="rId8"/>
              </a:rPr>
              <a:t> Notebook</a:t>
            </a:r>
            <a:endParaRPr lang="en-GB" dirty="0"/>
          </a:p>
        </p:txBody>
      </p:sp>
    </p:spTree>
    <p:extLst>
      <p:ext uri="{BB962C8B-B14F-4D97-AF65-F5344CB8AC3E}">
        <p14:creationId xmlns:p14="http://schemas.microsoft.com/office/powerpoint/2010/main" val="13090423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F7AC1-F146-7F85-91C5-3799E9E3D958}"/>
              </a:ext>
            </a:extLst>
          </p:cNvPr>
          <p:cNvSpPr>
            <a:spLocks noGrp="1"/>
          </p:cNvSpPr>
          <p:nvPr>
            <p:ph type="title"/>
          </p:nvPr>
        </p:nvSpPr>
        <p:spPr>
          <a:xfrm>
            <a:off x="1909331" y="172730"/>
            <a:ext cx="9905999" cy="1360898"/>
          </a:xfrm>
        </p:spPr>
        <p:txBody>
          <a:bodyPr/>
          <a:lstStyle/>
          <a:p>
            <a:r>
              <a:rPr lang="en-GB" dirty="0"/>
              <a:t>Thank you for listening any questions?</a:t>
            </a:r>
          </a:p>
        </p:txBody>
      </p:sp>
      <p:pic>
        <p:nvPicPr>
          <p:cNvPr id="5" name="Content Placeholder 4" descr="A picture containing clipart">
            <a:extLst>
              <a:ext uri="{FF2B5EF4-FFF2-40B4-BE49-F238E27FC236}">
                <a16:creationId xmlns:a16="http://schemas.microsoft.com/office/drawing/2014/main" id="{E489BC2B-1052-52BE-1902-093566641C6F}"/>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 y="1460662"/>
            <a:ext cx="12191997" cy="5397338"/>
          </a:xfrm>
        </p:spPr>
      </p:pic>
      <p:pic>
        <p:nvPicPr>
          <p:cNvPr id="6" name="Picture 4" descr="Image result for Bradford University Logo">
            <a:extLst>
              <a:ext uri="{FF2B5EF4-FFF2-40B4-BE49-F238E27FC236}">
                <a16:creationId xmlns:a16="http://schemas.microsoft.com/office/drawing/2014/main" id="{F63F6ADB-E028-D3AC-BF16-18B7721A993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3BD3261-35A4-399C-11CE-51E02657BD74}"/>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2415058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D91B3-EB33-F115-F0EE-17449E029E31}"/>
              </a:ext>
            </a:extLst>
          </p:cNvPr>
          <p:cNvSpPr>
            <a:spLocks noGrp="1"/>
          </p:cNvSpPr>
          <p:nvPr>
            <p:ph type="title"/>
          </p:nvPr>
        </p:nvSpPr>
        <p:spPr>
          <a:xfrm>
            <a:off x="2664405" y="24557"/>
            <a:ext cx="9905999" cy="816416"/>
          </a:xfrm>
        </p:spPr>
        <p:txBody>
          <a:bodyPr/>
          <a:lstStyle/>
          <a:p>
            <a:r>
              <a:rPr lang="en-GB" dirty="0"/>
              <a:t>Reference</a:t>
            </a:r>
          </a:p>
        </p:txBody>
      </p:sp>
      <p:sp>
        <p:nvSpPr>
          <p:cNvPr id="3" name="Content Placeholder 2">
            <a:extLst>
              <a:ext uri="{FF2B5EF4-FFF2-40B4-BE49-F238E27FC236}">
                <a16:creationId xmlns:a16="http://schemas.microsoft.com/office/drawing/2014/main" id="{52764476-05C0-89B3-3D68-123879713C0A}"/>
              </a:ext>
            </a:extLst>
          </p:cNvPr>
          <p:cNvSpPr>
            <a:spLocks noGrp="1"/>
          </p:cNvSpPr>
          <p:nvPr>
            <p:ph idx="1"/>
          </p:nvPr>
        </p:nvSpPr>
        <p:spPr>
          <a:xfrm>
            <a:off x="943303" y="776307"/>
            <a:ext cx="9905999" cy="4536485"/>
          </a:xfrm>
        </p:spPr>
        <p:txBody>
          <a:bodyPr>
            <a:normAutofit fontScale="70000" lnSpcReduction="20000"/>
          </a:bodyPr>
          <a:lstStyle/>
          <a:p>
            <a:r>
              <a:rPr lang="en-GB" dirty="0"/>
              <a:t>(K.Panesar), Chatbot concepts, week 8 chatbot architecture, and rasa fundamentals and rasa lab work, (Accessed 12/12/2022).</a:t>
            </a:r>
          </a:p>
          <a:p>
            <a:r>
              <a:rPr lang="en-GB" dirty="0">
                <a:hlinkClick r:id="rId2"/>
              </a:rPr>
              <a:t>https://www.smartsheet.com/sites/default/files/agile-vs-waterfall-chart.png</a:t>
            </a:r>
            <a:r>
              <a:rPr lang="en-GB" dirty="0"/>
              <a:t> </a:t>
            </a:r>
          </a:p>
          <a:p>
            <a:r>
              <a:rPr lang="en-GB" dirty="0">
                <a:hlinkClick r:id="rId3"/>
              </a:rPr>
              <a:t>https://unibradfordac-my.sharepoint.com/:i:/g/personal/kpanesar_bradford_ac_uk/EW8sNireR-hLhvB8DHHIc-QBBoNUlEMwS_LkHzkte4pXvg</a:t>
            </a:r>
            <a:r>
              <a:rPr lang="en-GB" dirty="0"/>
              <a:t> </a:t>
            </a:r>
          </a:p>
          <a:p>
            <a:r>
              <a:rPr lang="en-GB" dirty="0"/>
              <a:t>(K.Panesar), AI project lifecycle, AI project Design and Development, Week 11 Semester 1, Accessed(14/12/2022).</a:t>
            </a:r>
          </a:p>
          <a:p>
            <a:r>
              <a:rPr lang="en-GB" dirty="0"/>
              <a:t>FIFA CUP image, </a:t>
            </a:r>
            <a:r>
              <a:rPr lang="en-GB" sz="2000" dirty="0">
                <a:hlinkClick r:id="rId4" tooltip="https://en.wikipedia.org/wiki/2017_FIFA_U-17_World_Cup"/>
              </a:rPr>
              <a:t>This Photo</a:t>
            </a:r>
            <a:r>
              <a:rPr lang="en-GB" sz="2000" dirty="0"/>
              <a:t> by Unknown Author is licensed under </a:t>
            </a:r>
            <a:r>
              <a:rPr lang="en-GB" sz="2000" dirty="0">
                <a:hlinkClick r:id="rId5" tooltip="https://creativecommons.org/licenses/by-sa/3.0/"/>
              </a:rPr>
              <a:t>CC BY-SA</a:t>
            </a:r>
            <a:endParaRPr lang="en-GB" sz="2000" dirty="0"/>
          </a:p>
          <a:p>
            <a:r>
              <a:rPr lang="en-GB" dirty="0"/>
              <a:t>FIFA cup and ball image,</a:t>
            </a:r>
            <a:r>
              <a:rPr lang="en-GB" sz="2000" dirty="0">
                <a:hlinkClick r:id="rId6" tooltip="https://feminafutbol.com/noticias/proximo-mundial-femenino-de-la-fifa-2023-sera-de-32-equipos-25117/"/>
              </a:rPr>
              <a:t> This Photo</a:t>
            </a:r>
            <a:r>
              <a:rPr lang="en-GB" sz="2000" dirty="0"/>
              <a:t> by Unknown Author is licensed under </a:t>
            </a:r>
            <a:r>
              <a:rPr lang="en-GB" sz="2000" dirty="0">
                <a:hlinkClick r:id="rId5" tooltip="https://creativecommons.org/licenses/by-sa/3.0/"/>
              </a:rPr>
              <a:t>CC BY-SA</a:t>
            </a:r>
            <a:endParaRPr lang="en-GB" sz="2000" dirty="0"/>
          </a:p>
          <a:p>
            <a:r>
              <a:rPr lang="en-GB" sz="2000" dirty="0"/>
              <a:t>(N.Khairi), World cup tickets 2022: prices and how to buy, </a:t>
            </a:r>
            <a:r>
              <a:rPr lang="en-GB" dirty="0">
                <a:hlinkClick r:id="rId7"/>
              </a:rPr>
              <a:t>World Cup 2022 tickets: Prices &amp; how to buy | Goal.com UK</a:t>
            </a:r>
            <a:r>
              <a:rPr lang="en-GB" dirty="0"/>
              <a:t> , Accessed(16/12/2022).</a:t>
            </a:r>
          </a:p>
          <a:p>
            <a:r>
              <a:rPr lang="en-GB" sz="2000" dirty="0">
                <a:hlinkClick r:id="rId8"/>
              </a:rPr>
              <a:t>https://editorialge.com/wp-content/uploads/2021/11/agile-sdlc.jpg</a:t>
            </a:r>
            <a:r>
              <a:rPr lang="en-GB" dirty="0">
                <a:hlinkClick r:id="rId8"/>
              </a:rPr>
              <a:t>,Agile</a:t>
            </a:r>
            <a:r>
              <a:rPr lang="en-GB" dirty="0"/>
              <a:t> in SDLC, Accessed(22/12/2022).</a:t>
            </a:r>
          </a:p>
          <a:p>
            <a:r>
              <a:rPr lang="en-GB" sz="2000" dirty="0"/>
              <a:t>(</a:t>
            </a:r>
            <a:r>
              <a:rPr lang="en-GB" sz="2000" dirty="0" err="1"/>
              <a:t>B.Bayley</a:t>
            </a:r>
            <a:r>
              <a:rPr lang="en-GB" sz="2000" dirty="0"/>
              <a:t>),07/Nov/2017,  Stop wasting time and start agile prototyping, </a:t>
            </a:r>
            <a:r>
              <a:rPr lang="en-GB" dirty="0">
                <a:hlinkClick r:id="rId9"/>
              </a:rPr>
              <a:t>Stop wasting time and start agile prototyping | 4mation</a:t>
            </a:r>
            <a:r>
              <a:rPr lang="en-GB" dirty="0"/>
              <a:t>, Accessed(23/12/2022).</a:t>
            </a:r>
          </a:p>
          <a:p>
            <a:r>
              <a:rPr lang="en-GB" sz="2000" dirty="0"/>
              <a:t>(</a:t>
            </a:r>
            <a:r>
              <a:rPr lang="en-GB" sz="2000" dirty="0" err="1"/>
              <a:t>G.Ryzhenko</a:t>
            </a:r>
            <a:r>
              <a:rPr lang="en-GB" sz="2000" dirty="0"/>
              <a:t>), 04/10/2019, Good prototype vs Bad prototype, </a:t>
            </a:r>
            <a:r>
              <a:rPr lang="en-GB" dirty="0">
                <a:hlinkClick r:id="rId10"/>
              </a:rPr>
              <a:t>Good prototype vs Bad prototype. A couple of thoughts on how to approach… | by Galina </a:t>
            </a:r>
            <a:r>
              <a:rPr lang="en-GB" dirty="0" err="1">
                <a:hlinkClick r:id="rId10"/>
              </a:rPr>
              <a:t>Ryzhenko</a:t>
            </a:r>
            <a:r>
              <a:rPr lang="en-GB" dirty="0">
                <a:hlinkClick r:id="rId10"/>
              </a:rPr>
              <a:t> | Medium</a:t>
            </a:r>
            <a:r>
              <a:rPr lang="en-GB" dirty="0"/>
              <a:t>, Accessed(23/12/2022)</a:t>
            </a:r>
            <a:endParaRPr lang="en-GB" sz="2000" dirty="0"/>
          </a:p>
          <a:p>
            <a:endParaRPr lang="en-GB" sz="2000" dirty="0"/>
          </a:p>
          <a:p>
            <a:endParaRPr lang="en-GB" dirty="0"/>
          </a:p>
        </p:txBody>
      </p:sp>
      <p:pic>
        <p:nvPicPr>
          <p:cNvPr id="4" name="Picture 4" descr="Image result for Bradford University Logo">
            <a:extLst>
              <a:ext uri="{FF2B5EF4-FFF2-40B4-BE49-F238E27FC236}">
                <a16:creationId xmlns:a16="http://schemas.microsoft.com/office/drawing/2014/main" id="{9A317357-AB9B-9B9C-B8EF-FCDE2CD20F38}"/>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729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7C75A-BDD9-2369-8B99-315CECD5B675}"/>
              </a:ext>
            </a:extLst>
          </p:cNvPr>
          <p:cNvSpPr>
            <a:spLocks noGrp="1"/>
          </p:cNvSpPr>
          <p:nvPr>
            <p:ph type="title"/>
          </p:nvPr>
        </p:nvSpPr>
        <p:spPr>
          <a:xfrm>
            <a:off x="1616931" y="275332"/>
            <a:ext cx="9905999" cy="1360898"/>
          </a:xfrm>
        </p:spPr>
        <p:txBody>
          <a:bodyPr/>
          <a:lstStyle/>
          <a:p>
            <a:r>
              <a:rPr lang="en-GB" dirty="0"/>
              <a:t>Project 2 objectives/Chatbot Fundamental</a:t>
            </a:r>
          </a:p>
        </p:txBody>
      </p:sp>
      <p:sp>
        <p:nvSpPr>
          <p:cNvPr id="3" name="Content Placeholder 2">
            <a:extLst>
              <a:ext uri="{FF2B5EF4-FFF2-40B4-BE49-F238E27FC236}">
                <a16:creationId xmlns:a16="http://schemas.microsoft.com/office/drawing/2014/main" id="{436BF6F7-3115-2BB6-3BA6-E8D819A7CD45}"/>
              </a:ext>
            </a:extLst>
          </p:cNvPr>
          <p:cNvSpPr>
            <a:spLocks noGrp="1"/>
          </p:cNvSpPr>
          <p:nvPr>
            <p:ph idx="1"/>
          </p:nvPr>
        </p:nvSpPr>
        <p:spPr>
          <a:xfrm>
            <a:off x="1106214" y="1480688"/>
            <a:ext cx="9905999" cy="3567118"/>
          </a:xfrm>
        </p:spPr>
        <p:txBody>
          <a:bodyPr>
            <a:normAutofit fontScale="25000" lnSpcReduction="20000"/>
          </a:bodyPr>
          <a:lstStyle/>
          <a:p>
            <a:pPr algn="ctr"/>
            <a:r>
              <a:rPr lang="en-GB" sz="8000" dirty="0">
                <a:effectLst/>
                <a:latin typeface="-apple-system"/>
              </a:rPr>
              <a:t>Research the Raza architecture and recreate an existing solution </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Research on facial emotion</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Identify the different ways of booking a ticket for international matches</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Identify and select  interviews</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Design of the chatbot  flow (diagram) </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Design of the facial emotion detection ( flow of steps)</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Build the chatbot  and test </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Build the generic facial emotion</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Manipulate interview videos and extract frames.</a:t>
            </a:r>
            <a:endParaRPr lang="en-GB" sz="11200" dirty="0">
              <a:effectLst/>
              <a:latin typeface="-apple-system"/>
            </a:endParaRPr>
          </a:p>
          <a:p>
            <a:pPr algn="ctr" rtl="0">
              <a:buFont typeface="Arial" panose="020B0604020202020204" pitchFamily="34" charset="0"/>
              <a:buChar char="•"/>
            </a:pPr>
            <a:r>
              <a:rPr lang="en-GB" sz="8000" dirty="0">
                <a:effectLst/>
                <a:latin typeface="-apple-system"/>
              </a:rPr>
              <a:t>Evaluate both solutions</a:t>
            </a:r>
          </a:p>
          <a:p>
            <a:pPr algn="ctr" rtl="0">
              <a:buFont typeface="Arial" panose="020B0604020202020204" pitchFamily="34" charset="0"/>
              <a:buChar char="•"/>
            </a:pPr>
            <a:r>
              <a:rPr lang="en-GB" sz="8000" dirty="0">
                <a:effectLst/>
                <a:latin typeface="-apple-system"/>
              </a:rPr>
              <a:t>Creating a use case diagram</a:t>
            </a:r>
          </a:p>
          <a:p>
            <a:pPr marL="0" indent="0" rtl="0">
              <a:buNone/>
            </a:pPr>
            <a:br>
              <a:rPr lang="en-GB" dirty="0"/>
            </a:br>
            <a:endParaRPr lang="en-GB" dirty="0"/>
          </a:p>
          <a:p>
            <a:endParaRPr lang="en-GB" dirty="0"/>
          </a:p>
          <a:p>
            <a:endParaRPr lang="en-GB" dirty="0"/>
          </a:p>
        </p:txBody>
      </p:sp>
      <p:pic>
        <p:nvPicPr>
          <p:cNvPr id="4" name="Picture 4" descr="Image result for Bradford University Logo">
            <a:extLst>
              <a:ext uri="{FF2B5EF4-FFF2-40B4-BE49-F238E27FC236}">
                <a16:creationId xmlns:a16="http://schemas.microsoft.com/office/drawing/2014/main" id="{37E4C091-85E7-0474-C890-5190712426E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928B3B2-CE1E-10A1-59A5-44F75A546770}"/>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pic>
        <p:nvPicPr>
          <p:cNvPr id="9" name="Picture 8" descr="A picture containing grass, stadium">
            <a:extLst>
              <a:ext uri="{FF2B5EF4-FFF2-40B4-BE49-F238E27FC236}">
                <a16:creationId xmlns:a16="http://schemas.microsoft.com/office/drawing/2014/main" id="{BC8E5688-50FC-095B-726E-1DB9B337954E}"/>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3610" t="14243" r="38626" b="6003"/>
          <a:stretch/>
        </p:blipFill>
        <p:spPr>
          <a:xfrm>
            <a:off x="8975104" y="3129566"/>
            <a:ext cx="2847893" cy="3007216"/>
          </a:xfrm>
          <a:prstGeom prst="rect">
            <a:avLst/>
          </a:prstGeom>
        </p:spPr>
      </p:pic>
      <p:pic>
        <p:nvPicPr>
          <p:cNvPr id="11" name="Picture 10" descr="A picture containing grass, stadium">
            <a:extLst>
              <a:ext uri="{FF2B5EF4-FFF2-40B4-BE49-F238E27FC236}">
                <a16:creationId xmlns:a16="http://schemas.microsoft.com/office/drawing/2014/main" id="{975D8F73-3434-C2C1-2AD9-3215340AF54A}"/>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3610" t="14243" r="38626" b="6003"/>
          <a:stretch/>
        </p:blipFill>
        <p:spPr>
          <a:xfrm>
            <a:off x="192984" y="3129566"/>
            <a:ext cx="2847893" cy="3007216"/>
          </a:xfrm>
          <a:prstGeom prst="rect">
            <a:avLst/>
          </a:prstGeom>
        </p:spPr>
      </p:pic>
    </p:spTree>
    <p:extLst>
      <p:ext uri="{BB962C8B-B14F-4D97-AF65-F5344CB8AC3E}">
        <p14:creationId xmlns:p14="http://schemas.microsoft.com/office/powerpoint/2010/main" val="4216125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5E476-B8AD-A571-1E33-72EC2D80799B}"/>
              </a:ext>
            </a:extLst>
          </p:cNvPr>
          <p:cNvSpPr>
            <a:spLocks noGrp="1"/>
          </p:cNvSpPr>
          <p:nvPr>
            <p:ph type="title"/>
          </p:nvPr>
        </p:nvSpPr>
        <p:spPr>
          <a:xfrm>
            <a:off x="4620976" y="172730"/>
            <a:ext cx="2699604" cy="1360898"/>
          </a:xfrm>
        </p:spPr>
        <p:txBody>
          <a:bodyPr/>
          <a:lstStyle/>
          <a:p>
            <a:r>
              <a:rPr lang="en-GB" dirty="0"/>
              <a:t>Overview</a:t>
            </a:r>
          </a:p>
        </p:txBody>
      </p:sp>
      <p:sp>
        <p:nvSpPr>
          <p:cNvPr id="3" name="Content Placeholder 2">
            <a:extLst>
              <a:ext uri="{FF2B5EF4-FFF2-40B4-BE49-F238E27FC236}">
                <a16:creationId xmlns:a16="http://schemas.microsoft.com/office/drawing/2014/main" id="{DA9943CB-D37B-B61F-297A-769541B385F6}"/>
              </a:ext>
            </a:extLst>
          </p:cNvPr>
          <p:cNvSpPr>
            <a:spLocks noGrp="1"/>
          </p:cNvSpPr>
          <p:nvPr>
            <p:ph idx="1"/>
          </p:nvPr>
        </p:nvSpPr>
        <p:spPr>
          <a:xfrm>
            <a:off x="847164" y="1310048"/>
            <a:ext cx="9905999" cy="4687339"/>
          </a:xfrm>
        </p:spPr>
        <p:txBody>
          <a:bodyPr>
            <a:normAutofit fontScale="32500" lnSpcReduction="20000"/>
          </a:bodyPr>
          <a:lstStyle/>
          <a:p>
            <a:pPr algn="ctr"/>
            <a:r>
              <a:rPr lang="en-GB" sz="4900" dirty="0"/>
              <a:t>Introduction of who we are and what we will be presented for this project.</a:t>
            </a:r>
          </a:p>
          <a:p>
            <a:pPr algn="ctr"/>
            <a:r>
              <a:rPr lang="en-GB" sz="4900" dirty="0"/>
              <a:t>Project Aims and Objectives for project two.</a:t>
            </a:r>
          </a:p>
          <a:p>
            <a:pPr algn="ctr"/>
            <a:r>
              <a:rPr lang="en-GB" sz="4900" dirty="0"/>
              <a:t>Chatbot concepts of intent, entity, story, and action.</a:t>
            </a:r>
          </a:p>
          <a:p>
            <a:pPr algn="ctr"/>
            <a:r>
              <a:rPr lang="en-GB" sz="4900" dirty="0"/>
              <a:t>Agile project management approach</a:t>
            </a:r>
          </a:p>
          <a:p>
            <a:pPr algn="ctr"/>
            <a:r>
              <a:rPr lang="en-GB" sz="4900" dirty="0"/>
              <a:t>Chatbot conversational flowchart</a:t>
            </a:r>
          </a:p>
          <a:p>
            <a:pPr algn="ctr"/>
            <a:r>
              <a:rPr lang="en-GB" sz="4900" dirty="0"/>
              <a:t>Technical approach</a:t>
            </a:r>
          </a:p>
          <a:p>
            <a:pPr algn="ctr"/>
            <a:r>
              <a:rPr lang="en-GB" sz="4900" dirty="0"/>
              <a:t>Risk Assessment/ Agile test plan template</a:t>
            </a:r>
          </a:p>
          <a:p>
            <a:pPr algn="ctr"/>
            <a:r>
              <a:rPr lang="en-GB" sz="4900" dirty="0"/>
              <a:t>Solution evaluation and technical details</a:t>
            </a:r>
          </a:p>
          <a:p>
            <a:pPr algn="ctr"/>
            <a:r>
              <a:rPr lang="en-GB" sz="4900" dirty="0"/>
              <a:t>Managing our projects</a:t>
            </a:r>
          </a:p>
          <a:p>
            <a:pPr algn="ctr"/>
            <a:r>
              <a:rPr lang="en-GB" sz="4900" dirty="0"/>
              <a:t>Sprint Retrospective</a:t>
            </a:r>
          </a:p>
          <a:p>
            <a:pPr algn="ctr"/>
            <a:r>
              <a:rPr lang="en-GB" sz="4900" dirty="0"/>
              <a:t>Sprint Plan Template</a:t>
            </a:r>
          </a:p>
          <a:p>
            <a:pPr algn="ctr"/>
            <a:r>
              <a:rPr lang="en-GB" sz="4900" dirty="0"/>
              <a:t>Summary</a:t>
            </a:r>
          </a:p>
          <a:p>
            <a:endParaRPr lang="en-GB" dirty="0"/>
          </a:p>
          <a:p>
            <a:endParaRPr lang="en-GB" dirty="0"/>
          </a:p>
        </p:txBody>
      </p:sp>
      <p:pic>
        <p:nvPicPr>
          <p:cNvPr id="4" name="Picture 4" descr="Image result for Bradford University Logo">
            <a:extLst>
              <a:ext uri="{FF2B5EF4-FFF2-40B4-BE49-F238E27FC236}">
                <a16:creationId xmlns:a16="http://schemas.microsoft.com/office/drawing/2014/main" id="{017E0A93-C1F8-F271-6227-962A3A23834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C802BE4-8539-7EB2-1BDF-ADF92C620136}"/>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pic>
        <p:nvPicPr>
          <p:cNvPr id="10" name="Picture 9" descr="A picture containing grass, stadium">
            <a:extLst>
              <a:ext uri="{FF2B5EF4-FFF2-40B4-BE49-F238E27FC236}">
                <a16:creationId xmlns:a16="http://schemas.microsoft.com/office/drawing/2014/main" id="{841F92A4-A172-2F1A-830E-89E6BFB32889}"/>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3610" t="14243" r="38626" b="6003"/>
          <a:stretch/>
        </p:blipFill>
        <p:spPr>
          <a:xfrm>
            <a:off x="8108731" y="3060131"/>
            <a:ext cx="3731171" cy="3052892"/>
          </a:xfrm>
          <a:prstGeom prst="rect">
            <a:avLst/>
          </a:prstGeom>
        </p:spPr>
      </p:pic>
      <p:pic>
        <p:nvPicPr>
          <p:cNvPr id="12" name="Picture 11" descr="A picture containing grass, stadium">
            <a:extLst>
              <a:ext uri="{FF2B5EF4-FFF2-40B4-BE49-F238E27FC236}">
                <a16:creationId xmlns:a16="http://schemas.microsoft.com/office/drawing/2014/main" id="{1661B251-340B-1F66-F8C4-BDB31E24AD9E}"/>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3610" t="14243" r="38626" b="6003"/>
          <a:stretch/>
        </p:blipFill>
        <p:spPr>
          <a:xfrm flipH="1">
            <a:off x="278523" y="3105807"/>
            <a:ext cx="3527165" cy="3030975"/>
          </a:xfrm>
          <a:prstGeom prst="rect">
            <a:avLst/>
          </a:prstGeom>
        </p:spPr>
      </p:pic>
    </p:spTree>
    <p:extLst>
      <p:ext uri="{BB962C8B-B14F-4D97-AF65-F5344CB8AC3E}">
        <p14:creationId xmlns:p14="http://schemas.microsoft.com/office/powerpoint/2010/main" val="1490905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40341-91AD-E31D-FA3E-06BB413CACD4}"/>
              </a:ext>
            </a:extLst>
          </p:cNvPr>
          <p:cNvSpPr>
            <a:spLocks noGrp="1"/>
          </p:cNvSpPr>
          <p:nvPr>
            <p:ph type="title"/>
          </p:nvPr>
        </p:nvSpPr>
        <p:spPr>
          <a:xfrm>
            <a:off x="2374201" y="239863"/>
            <a:ext cx="9905999" cy="1360898"/>
          </a:xfrm>
        </p:spPr>
        <p:txBody>
          <a:bodyPr/>
          <a:lstStyle/>
          <a:p>
            <a:r>
              <a:rPr lang="en-GB" dirty="0"/>
              <a:t>Agile project management approach</a:t>
            </a:r>
          </a:p>
        </p:txBody>
      </p:sp>
      <p:pic>
        <p:nvPicPr>
          <p:cNvPr id="4" name="Picture 4" descr="Image result for Bradford University Logo">
            <a:extLst>
              <a:ext uri="{FF2B5EF4-FFF2-40B4-BE49-F238E27FC236}">
                <a16:creationId xmlns:a16="http://schemas.microsoft.com/office/drawing/2014/main" id="{86973B0A-1C3F-37CA-91F9-B62D8CA99AF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B2B0823-E460-23D6-C596-D0561CD417AD}"/>
              </a:ext>
            </a:extLst>
          </p:cNvPr>
          <p:cNvPicPr>
            <a:picLocks noChangeAspect="1"/>
          </p:cNvPicPr>
          <p:nvPr/>
        </p:nvPicPr>
        <p:blipFill rotWithShape="1">
          <a:blip r:embed="rId4"/>
          <a:srcRect l="4518" t="14286" r="39799" b="45727"/>
          <a:stretch/>
        </p:blipFill>
        <p:spPr>
          <a:xfrm>
            <a:off x="42041" y="1460662"/>
            <a:ext cx="5928661" cy="5350041"/>
          </a:xfrm>
          <a:prstGeom prst="rect">
            <a:avLst/>
          </a:prstGeom>
        </p:spPr>
      </p:pic>
      <p:pic>
        <p:nvPicPr>
          <p:cNvPr id="2050" name="Picture 2">
            <a:extLst>
              <a:ext uri="{FF2B5EF4-FFF2-40B4-BE49-F238E27FC236}">
                <a16:creationId xmlns:a16="http://schemas.microsoft.com/office/drawing/2014/main" id="{921D7CA3-FF55-5ADD-CDB3-C562B932FF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70702" y="1508759"/>
            <a:ext cx="6179257" cy="530194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7948698-21FB-56F0-AC26-068F1862FA42}"/>
              </a:ext>
            </a:extLst>
          </p:cNvPr>
          <p:cNvPicPr>
            <a:picLocks noChangeAspect="1"/>
          </p:cNvPicPr>
          <p:nvPr/>
        </p:nvPicPr>
        <p:blipFill rotWithShape="1">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457077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1A24C-1134-6400-905D-0DAB26310059}"/>
              </a:ext>
            </a:extLst>
          </p:cNvPr>
          <p:cNvSpPr>
            <a:spLocks noGrp="1"/>
          </p:cNvSpPr>
          <p:nvPr>
            <p:ph type="title"/>
          </p:nvPr>
        </p:nvSpPr>
        <p:spPr>
          <a:xfrm>
            <a:off x="4916109" y="51475"/>
            <a:ext cx="2712418" cy="1150157"/>
          </a:xfrm>
        </p:spPr>
        <p:txBody>
          <a:bodyPr/>
          <a:lstStyle/>
          <a:p>
            <a:r>
              <a:rPr lang="en-GB" dirty="0"/>
              <a:t>Flowchart</a:t>
            </a:r>
          </a:p>
        </p:txBody>
      </p:sp>
      <p:pic>
        <p:nvPicPr>
          <p:cNvPr id="4" name="Picture 4" descr="Image result for Bradford University Logo">
            <a:extLst>
              <a:ext uri="{FF2B5EF4-FFF2-40B4-BE49-F238E27FC236}">
                <a16:creationId xmlns:a16="http://schemas.microsoft.com/office/drawing/2014/main" id="{CBE94F0F-DCCD-1FDE-AF05-F57FDC8744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5665679-4730-2876-30AA-24B1C435E5AF}"/>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16491" r="15623" b="20227"/>
          <a:stretch/>
        </p:blipFill>
        <p:spPr>
          <a:xfrm>
            <a:off x="157655" y="43906"/>
            <a:ext cx="646387" cy="1416756"/>
          </a:xfrm>
          <a:prstGeom prst="rect">
            <a:avLst/>
          </a:prstGeom>
        </p:spPr>
      </p:pic>
      <p:pic>
        <p:nvPicPr>
          <p:cNvPr id="3073" name="Picture 1">
            <a:extLst>
              <a:ext uri="{FF2B5EF4-FFF2-40B4-BE49-F238E27FC236}">
                <a16:creationId xmlns:a16="http://schemas.microsoft.com/office/drawing/2014/main" id="{5DF44120-DEA5-7D5F-2EE9-B587E77225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2979" y="110889"/>
            <a:ext cx="1666875" cy="115015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5DEEA019-2621-FF53-8901-F7812DFB60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45047" y="1268319"/>
            <a:ext cx="1666875" cy="103051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DEFDEC95-4B02-D535-6202-07EFB12F2C7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44947" y="2306104"/>
            <a:ext cx="2466975" cy="1524000"/>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C982EE15-2535-CA25-0DE6-078296FBDA3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44810" y="2166436"/>
            <a:ext cx="1676400" cy="135556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FE7772A6-FA63-0402-5C56-036045B3E07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21210" y="2147445"/>
            <a:ext cx="2108073" cy="1355565"/>
          </a:xfrm>
          <a:prstGeom prst="rect">
            <a:avLst/>
          </a:prstGeom>
          <a:noFill/>
          <a:extLst>
            <a:ext uri="{909E8E84-426E-40DD-AFC4-6F175D3DCCD1}">
              <a14:hiddenFill xmlns:a14="http://schemas.microsoft.com/office/drawing/2010/main">
                <a:solidFill>
                  <a:srgbClr val="FFFFFF"/>
                </a:solidFill>
              </a14:hiddenFill>
            </a:ext>
          </a:extLst>
        </p:spPr>
      </p:pic>
      <p:pic>
        <p:nvPicPr>
          <p:cNvPr id="3079" name="Picture 7">
            <a:extLst>
              <a:ext uri="{FF2B5EF4-FFF2-40B4-BE49-F238E27FC236}">
                <a16:creationId xmlns:a16="http://schemas.microsoft.com/office/drawing/2014/main" id="{B988AC81-7317-4BEF-F0AF-7A313AA5115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71574" y="4222011"/>
            <a:ext cx="1666875" cy="95250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1F34A7E4-0518-1F00-D008-59C00D8FB25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900362" y="5165834"/>
            <a:ext cx="1666875" cy="952500"/>
          </a:xfrm>
          <a:prstGeom prst="rect">
            <a:avLst/>
          </a:prstGeom>
          <a:noFill/>
          <a:extLst>
            <a:ext uri="{909E8E84-426E-40DD-AFC4-6F175D3DCCD1}">
              <a14:hiddenFill xmlns:a14="http://schemas.microsoft.com/office/drawing/2010/main">
                <a:solidFill>
                  <a:srgbClr val="FFFFFF"/>
                </a:solidFill>
              </a14:hiddenFill>
            </a:ext>
          </a:extLst>
        </p:spPr>
      </p:pic>
      <p:pic>
        <p:nvPicPr>
          <p:cNvPr id="3081" name="Picture 9">
            <a:extLst>
              <a:ext uri="{FF2B5EF4-FFF2-40B4-BE49-F238E27FC236}">
                <a16:creationId xmlns:a16="http://schemas.microsoft.com/office/drawing/2014/main" id="{2BF4FDFA-A23F-E5AC-A8E2-1F03C94D48E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109662" y="5165834"/>
            <a:ext cx="1790700" cy="100012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A122EAAE-A6D3-110C-D34D-334F4A7D84E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014392" y="3522237"/>
            <a:ext cx="2412125" cy="990600"/>
          </a:xfrm>
          <a:prstGeom prst="rect">
            <a:avLst/>
          </a:prstGeom>
          <a:noFill/>
          <a:extLst>
            <a:ext uri="{909E8E84-426E-40DD-AFC4-6F175D3DCCD1}">
              <a14:hiddenFill xmlns:a14="http://schemas.microsoft.com/office/drawing/2010/main">
                <a:solidFill>
                  <a:srgbClr val="FFFFFF"/>
                </a:solidFill>
              </a14:hiddenFill>
            </a:ext>
          </a:extLst>
        </p:spPr>
      </p:pic>
      <p:pic>
        <p:nvPicPr>
          <p:cNvPr id="3083" name="Picture 11">
            <a:extLst>
              <a:ext uri="{FF2B5EF4-FFF2-40B4-BE49-F238E27FC236}">
                <a16:creationId xmlns:a16="http://schemas.microsoft.com/office/drawing/2014/main" id="{D165F4BF-DAB2-4289-3CD5-C5B5A6376A5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556446" y="5089946"/>
            <a:ext cx="1666875" cy="1048702"/>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a:extLst>
              <a:ext uri="{FF2B5EF4-FFF2-40B4-BE49-F238E27FC236}">
                <a16:creationId xmlns:a16="http://schemas.microsoft.com/office/drawing/2014/main" id="{A27E6EB3-F38A-0A9B-F985-751326E767C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212529" y="5089946"/>
            <a:ext cx="1779672" cy="104870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BAD358A-32C0-13D0-356F-2EF3D7EFA95B}"/>
              </a:ext>
            </a:extLst>
          </p:cNvPr>
          <p:cNvSpPr txBox="1"/>
          <p:nvPr/>
        </p:nvSpPr>
        <p:spPr>
          <a:xfrm>
            <a:off x="1720890" y="3822831"/>
            <a:ext cx="1072055" cy="369332"/>
          </a:xfrm>
          <a:prstGeom prst="rect">
            <a:avLst/>
          </a:prstGeom>
          <a:noFill/>
          <a:ln>
            <a:noFill/>
          </a:ln>
        </p:spPr>
        <p:txBody>
          <a:bodyPr wrap="square" rtlCol="0">
            <a:spAutoFit/>
          </a:bodyPr>
          <a:lstStyle/>
          <a:p>
            <a:r>
              <a:rPr lang="en-GB" dirty="0"/>
              <a:t>Yes</a:t>
            </a:r>
          </a:p>
        </p:txBody>
      </p:sp>
      <p:sp>
        <p:nvSpPr>
          <p:cNvPr id="16" name="TextBox 15">
            <a:extLst>
              <a:ext uri="{FF2B5EF4-FFF2-40B4-BE49-F238E27FC236}">
                <a16:creationId xmlns:a16="http://schemas.microsoft.com/office/drawing/2014/main" id="{3640F3C9-D786-AA9C-0422-FD7024B8D638}"/>
              </a:ext>
            </a:extLst>
          </p:cNvPr>
          <p:cNvSpPr txBox="1"/>
          <p:nvPr/>
        </p:nvSpPr>
        <p:spPr>
          <a:xfrm>
            <a:off x="6418890" y="4682632"/>
            <a:ext cx="798786" cy="369332"/>
          </a:xfrm>
          <a:prstGeom prst="rect">
            <a:avLst/>
          </a:prstGeom>
          <a:noFill/>
          <a:ln>
            <a:noFill/>
          </a:ln>
        </p:spPr>
        <p:txBody>
          <a:bodyPr wrap="square" rtlCol="0">
            <a:spAutoFit/>
          </a:bodyPr>
          <a:lstStyle/>
          <a:p>
            <a:r>
              <a:rPr lang="en-GB" dirty="0"/>
              <a:t>No</a:t>
            </a:r>
          </a:p>
        </p:txBody>
      </p:sp>
      <p:sp>
        <p:nvSpPr>
          <p:cNvPr id="18" name="TextBox 17">
            <a:extLst>
              <a:ext uri="{FF2B5EF4-FFF2-40B4-BE49-F238E27FC236}">
                <a16:creationId xmlns:a16="http://schemas.microsoft.com/office/drawing/2014/main" id="{EB48FF3D-A3ED-F70E-787D-76D78F8B2959}"/>
              </a:ext>
            </a:extLst>
          </p:cNvPr>
          <p:cNvSpPr txBox="1"/>
          <p:nvPr/>
        </p:nvSpPr>
        <p:spPr>
          <a:xfrm>
            <a:off x="3029732" y="2698772"/>
            <a:ext cx="617314" cy="369332"/>
          </a:xfrm>
          <a:prstGeom prst="rect">
            <a:avLst/>
          </a:prstGeom>
          <a:noFill/>
          <a:ln>
            <a:noFill/>
          </a:ln>
        </p:spPr>
        <p:txBody>
          <a:bodyPr wrap="square">
            <a:spAutoFit/>
          </a:bodyPr>
          <a:lstStyle/>
          <a:p>
            <a:r>
              <a:rPr lang="en-GB" dirty="0"/>
              <a:t>No</a:t>
            </a:r>
          </a:p>
        </p:txBody>
      </p:sp>
      <p:sp>
        <p:nvSpPr>
          <p:cNvPr id="20" name="TextBox 19">
            <a:extLst>
              <a:ext uri="{FF2B5EF4-FFF2-40B4-BE49-F238E27FC236}">
                <a16:creationId xmlns:a16="http://schemas.microsoft.com/office/drawing/2014/main" id="{0AC3DA1A-E7D9-B41A-9AEF-EFC6CDDF2108}"/>
              </a:ext>
            </a:extLst>
          </p:cNvPr>
          <p:cNvSpPr txBox="1"/>
          <p:nvPr/>
        </p:nvSpPr>
        <p:spPr>
          <a:xfrm>
            <a:off x="5157460" y="4668199"/>
            <a:ext cx="663486" cy="369332"/>
          </a:xfrm>
          <a:prstGeom prst="rect">
            <a:avLst/>
          </a:prstGeom>
          <a:noFill/>
        </p:spPr>
        <p:txBody>
          <a:bodyPr wrap="square">
            <a:spAutoFit/>
          </a:bodyPr>
          <a:lstStyle/>
          <a:p>
            <a:r>
              <a:rPr lang="en-GB" dirty="0"/>
              <a:t>Yes</a:t>
            </a:r>
          </a:p>
        </p:txBody>
      </p:sp>
      <p:sp>
        <p:nvSpPr>
          <p:cNvPr id="21" name="TextBox 20">
            <a:extLst>
              <a:ext uri="{FF2B5EF4-FFF2-40B4-BE49-F238E27FC236}">
                <a16:creationId xmlns:a16="http://schemas.microsoft.com/office/drawing/2014/main" id="{79D590D7-AE37-104E-FB78-AE687B780D02}"/>
              </a:ext>
            </a:extLst>
          </p:cNvPr>
          <p:cNvSpPr txBox="1"/>
          <p:nvPr/>
        </p:nvSpPr>
        <p:spPr>
          <a:xfrm>
            <a:off x="7899006" y="118662"/>
            <a:ext cx="2627586" cy="369332"/>
          </a:xfrm>
          <a:prstGeom prst="rect">
            <a:avLst/>
          </a:prstGeom>
          <a:noFill/>
        </p:spPr>
        <p:txBody>
          <a:bodyPr wrap="square" rtlCol="0">
            <a:spAutoFit/>
          </a:bodyPr>
          <a:lstStyle/>
          <a:p>
            <a:r>
              <a:rPr lang="en-GB" dirty="0"/>
              <a:t>Facial emotion detection </a:t>
            </a:r>
          </a:p>
        </p:txBody>
      </p:sp>
      <p:sp>
        <p:nvSpPr>
          <p:cNvPr id="22" name="TextBox 21">
            <a:extLst>
              <a:ext uri="{FF2B5EF4-FFF2-40B4-BE49-F238E27FC236}">
                <a16:creationId xmlns:a16="http://schemas.microsoft.com/office/drawing/2014/main" id="{81EC9D53-BDB1-7D86-6AB7-9C32C459AA59}"/>
              </a:ext>
            </a:extLst>
          </p:cNvPr>
          <p:cNvSpPr txBox="1"/>
          <p:nvPr/>
        </p:nvSpPr>
        <p:spPr>
          <a:xfrm>
            <a:off x="3035250" y="103616"/>
            <a:ext cx="1558119" cy="369332"/>
          </a:xfrm>
          <a:prstGeom prst="rect">
            <a:avLst/>
          </a:prstGeom>
          <a:noFill/>
        </p:spPr>
        <p:txBody>
          <a:bodyPr wrap="square" rtlCol="0">
            <a:spAutoFit/>
          </a:bodyPr>
          <a:lstStyle/>
          <a:p>
            <a:r>
              <a:rPr lang="en-GB" dirty="0"/>
              <a:t>Chatbot</a:t>
            </a:r>
          </a:p>
        </p:txBody>
      </p:sp>
      <p:sp>
        <p:nvSpPr>
          <p:cNvPr id="24" name="Flowchart: Alternate Process 23">
            <a:extLst>
              <a:ext uri="{FF2B5EF4-FFF2-40B4-BE49-F238E27FC236}">
                <a16:creationId xmlns:a16="http://schemas.microsoft.com/office/drawing/2014/main" id="{5C507011-FD48-9F4F-F337-39BB91B63D9C}"/>
              </a:ext>
            </a:extLst>
          </p:cNvPr>
          <p:cNvSpPr/>
          <p:nvPr/>
        </p:nvSpPr>
        <p:spPr>
          <a:xfrm>
            <a:off x="9226703" y="813358"/>
            <a:ext cx="1592318" cy="87235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lowchart: Alternate Process 24">
            <a:extLst>
              <a:ext uri="{FF2B5EF4-FFF2-40B4-BE49-F238E27FC236}">
                <a16:creationId xmlns:a16="http://schemas.microsoft.com/office/drawing/2014/main" id="{9538E6F6-6147-4CB7-FE21-5A2DD34D5A16}"/>
              </a:ext>
            </a:extLst>
          </p:cNvPr>
          <p:cNvSpPr/>
          <p:nvPr/>
        </p:nvSpPr>
        <p:spPr>
          <a:xfrm>
            <a:off x="9251945" y="3102205"/>
            <a:ext cx="1592318" cy="87235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Flowchart: Alternate Process 25">
            <a:extLst>
              <a:ext uri="{FF2B5EF4-FFF2-40B4-BE49-F238E27FC236}">
                <a16:creationId xmlns:a16="http://schemas.microsoft.com/office/drawing/2014/main" id="{71173BA0-FC63-3A5F-7C8A-5277558361D1}"/>
              </a:ext>
            </a:extLst>
          </p:cNvPr>
          <p:cNvSpPr/>
          <p:nvPr/>
        </p:nvSpPr>
        <p:spPr>
          <a:xfrm>
            <a:off x="9259526" y="2011080"/>
            <a:ext cx="1592318" cy="87235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Flowchart: Alternate Process 26">
            <a:extLst>
              <a:ext uri="{FF2B5EF4-FFF2-40B4-BE49-F238E27FC236}">
                <a16:creationId xmlns:a16="http://schemas.microsoft.com/office/drawing/2014/main" id="{F87D2B46-014A-9061-EA73-31B0D7607B1C}"/>
              </a:ext>
            </a:extLst>
          </p:cNvPr>
          <p:cNvSpPr/>
          <p:nvPr/>
        </p:nvSpPr>
        <p:spPr>
          <a:xfrm>
            <a:off x="9238041" y="4204944"/>
            <a:ext cx="1592318" cy="87235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Flowchart: Alternate Process 27">
            <a:extLst>
              <a:ext uri="{FF2B5EF4-FFF2-40B4-BE49-F238E27FC236}">
                <a16:creationId xmlns:a16="http://schemas.microsoft.com/office/drawing/2014/main" id="{0B3CC092-6396-06EB-DC1C-8A47AB13E490}"/>
              </a:ext>
            </a:extLst>
          </p:cNvPr>
          <p:cNvSpPr/>
          <p:nvPr/>
        </p:nvSpPr>
        <p:spPr>
          <a:xfrm>
            <a:off x="9226703" y="5281889"/>
            <a:ext cx="1592318" cy="87235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Arrow: Curved Right 28">
            <a:extLst>
              <a:ext uri="{FF2B5EF4-FFF2-40B4-BE49-F238E27FC236}">
                <a16:creationId xmlns:a16="http://schemas.microsoft.com/office/drawing/2014/main" id="{188A84FA-C5D3-19E9-22FB-339305E30442}"/>
              </a:ext>
            </a:extLst>
          </p:cNvPr>
          <p:cNvSpPr/>
          <p:nvPr/>
        </p:nvSpPr>
        <p:spPr>
          <a:xfrm>
            <a:off x="8105793" y="1201632"/>
            <a:ext cx="1107006" cy="4843010"/>
          </a:xfrm>
          <a:prstGeom prst="curvedRightArrow">
            <a:avLst>
              <a:gd name="adj1" fmla="val 25009"/>
              <a:gd name="adj2" fmla="val 50972"/>
              <a:gd name="adj3" fmla="val 37658"/>
            </a:avLst>
          </a:prstGeom>
          <a:solidFill>
            <a:schemeClr val="tx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0" name="Arrow: Curved Left 29">
            <a:extLst>
              <a:ext uri="{FF2B5EF4-FFF2-40B4-BE49-F238E27FC236}">
                <a16:creationId xmlns:a16="http://schemas.microsoft.com/office/drawing/2014/main" id="{495B2364-9CF2-A40F-9C7E-302EFB746F4A}"/>
              </a:ext>
            </a:extLst>
          </p:cNvPr>
          <p:cNvSpPr/>
          <p:nvPr/>
        </p:nvSpPr>
        <p:spPr>
          <a:xfrm>
            <a:off x="10844263" y="1201632"/>
            <a:ext cx="1152371" cy="4799775"/>
          </a:xfrm>
          <a:prstGeom prst="curvedLeftArrow">
            <a:avLst/>
          </a:prstGeom>
          <a:solidFill>
            <a:schemeClr val="tx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62780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78E0D-8EA8-63A4-296B-4E99FC299F41}"/>
              </a:ext>
            </a:extLst>
          </p:cNvPr>
          <p:cNvSpPr>
            <a:spLocks noGrp="1"/>
          </p:cNvSpPr>
          <p:nvPr>
            <p:ph type="title"/>
          </p:nvPr>
        </p:nvSpPr>
        <p:spPr>
          <a:xfrm>
            <a:off x="4484989" y="-59078"/>
            <a:ext cx="3576145" cy="1360898"/>
          </a:xfrm>
        </p:spPr>
        <p:txBody>
          <a:bodyPr/>
          <a:lstStyle/>
          <a:p>
            <a:r>
              <a:rPr lang="en-GB" dirty="0"/>
              <a:t>Ticket prices</a:t>
            </a:r>
          </a:p>
        </p:txBody>
      </p:sp>
      <p:pic>
        <p:nvPicPr>
          <p:cNvPr id="5" name="Picture 4">
            <a:extLst>
              <a:ext uri="{FF2B5EF4-FFF2-40B4-BE49-F238E27FC236}">
                <a16:creationId xmlns:a16="http://schemas.microsoft.com/office/drawing/2014/main" id="{B48939FC-B1DD-187F-B3FF-07C3137EA203}"/>
              </a:ext>
            </a:extLst>
          </p:cNvPr>
          <p:cNvPicPr>
            <a:picLocks noChangeAspect="1"/>
          </p:cNvPicPr>
          <p:nvPr/>
        </p:nvPicPr>
        <p:blipFill rotWithShape="1">
          <a:blip r:embed="rId3"/>
          <a:srcRect l="15058" t="28571" r="41450" b="34381"/>
          <a:stretch/>
        </p:blipFill>
        <p:spPr>
          <a:xfrm>
            <a:off x="0" y="1460661"/>
            <a:ext cx="6871063" cy="4678881"/>
          </a:xfrm>
          <a:prstGeom prst="rect">
            <a:avLst/>
          </a:prstGeom>
        </p:spPr>
      </p:pic>
      <p:pic>
        <p:nvPicPr>
          <p:cNvPr id="7" name="Picture 6">
            <a:extLst>
              <a:ext uri="{FF2B5EF4-FFF2-40B4-BE49-F238E27FC236}">
                <a16:creationId xmlns:a16="http://schemas.microsoft.com/office/drawing/2014/main" id="{748044D3-20B5-0054-9F66-9DBD210BBC93}"/>
              </a:ext>
            </a:extLst>
          </p:cNvPr>
          <p:cNvPicPr>
            <a:picLocks noChangeAspect="1"/>
          </p:cNvPicPr>
          <p:nvPr/>
        </p:nvPicPr>
        <p:blipFill rotWithShape="1">
          <a:blip r:embed="rId4"/>
          <a:srcRect l="13979" t="39368" r="40878" b="25714"/>
          <a:stretch/>
        </p:blipFill>
        <p:spPr>
          <a:xfrm>
            <a:off x="6883375" y="992777"/>
            <a:ext cx="5245488" cy="5146766"/>
          </a:xfrm>
          <a:prstGeom prst="rect">
            <a:avLst/>
          </a:prstGeom>
        </p:spPr>
      </p:pic>
      <p:pic>
        <p:nvPicPr>
          <p:cNvPr id="8" name="Picture 7">
            <a:extLst>
              <a:ext uri="{FF2B5EF4-FFF2-40B4-BE49-F238E27FC236}">
                <a16:creationId xmlns:a16="http://schemas.microsoft.com/office/drawing/2014/main" id="{97DC84C6-EA0C-CC43-231E-1A1ED4AD9FED}"/>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1717917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5E476-B8AD-A571-1E33-72EC2D80799B}"/>
              </a:ext>
            </a:extLst>
          </p:cNvPr>
          <p:cNvSpPr>
            <a:spLocks noGrp="1"/>
          </p:cNvSpPr>
          <p:nvPr>
            <p:ph type="title"/>
          </p:nvPr>
        </p:nvSpPr>
        <p:spPr>
          <a:xfrm>
            <a:off x="3643923" y="-66281"/>
            <a:ext cx="9905999" cy="1360898"/>
          </a:xfrm>
        </p:spPr>
        <p:txBody>
          <a:bodyPr/>
          <a:lstStyle/>
          <a:p>
            <a:r>
              <a:rPr lang="en-GB" dirty="0"/>
              <a:t>Chatbot concepts</a:t>
            </a:r>
          </a:p>
        </p:txBody>
      </p:sp>
      <p:pic>
        <p:nvPicPr>
          <p:cNvPr id="4" name="Picture 4" descr="Image result for Bradford University Logo">
            <a:extLst>
              <a:ext uri="{FF2B5EF4-FFF2-40B4-BE49-F238E27FC236}">
                <a16:creationId xmlns:a16="http://schemas.microsoft.com/office/drawing/2014/main" id="{017E0A93-C1F8-F271-6227-962A3A23834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38795" y="11581"/>
            <a:ext cx="1553202" cy="322298"/>
          </a:xfrm>
          <a:prstGeom prst="rect">
            <a:avLst/>
          </a:prstGeom>
          <a:noFill/>
          <a:extLst>
            <a:ext uri="{909E8E84-426E-40DD-AFC4-6F175D3DCCD1}">
              <a14:hiddenFill xmlns:a14="http://schemas.microsoft.com/office/drawing/2010/main">
                <a:solidFill>
                  <a:srgbClr val="FFFFFF"/>
                </a:solidFill>
              </a14:hiddenFill>
            </a:ext>
          </a:extLst>
        </p:spPr>
      </p:pic>
      <p:pic>
        <p:nvPicPr>
          <p:cNvPr id="7" name="Content Placeholder 5" descr="Graphical user interface, application&#10;&#10;Description automatically generated">
            <a:extLst>
              <a:ext uri="{FF2B5EF4-FFF2-40B4-BE49-F238E27FC236}">
                <a16:creationId xmlns:a16="http://schemas.microsoft.com/office/drawing/2014/main" id="{2E81843D-F1EC-74F1-AA5F-09B55C8D836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0" y="1564783"/>
            <a:ext cx="12144777" cy="5281636"/>
          </a:xfrm>
        </p:spPr>
      </p:pic>
      <p:pic>
        <p:nvPicPr>
          <p:cNvPr id="8" name="Picture 7">
            <a:extLst>
              <a:ext uri="{FF2B5EF4-FFF2-40B4-BE49-F238E27FC236}">
                <a16:creationId xmlns:a16="http://schemas.microsoft.com/office/drawing/2014/main" id="{81299ED8-78F4-364D-EEF2-97ED994F5A4E}"/>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6491" r="15623" b="20227"/>
          <a:stretch/>
        </p:blipFill>
        <p:spPr>
          <a:xfrm>
            <a:off x="157655" y="43906"/>
            <a:ext cx="646387" cy="1416756"/>
          </a:xfrm>
          <a:prstGeom prst="rect">
            <a:avLst/>
          </a:prstGeom>
        </p:spPr>
      </p:pic>
    </p:spTree>
    <p:extLst>
      <p:ext uri="{BB962C8B-B14F-4D97-AF65-F5344CB8AC3E}">
        <p14:creationId xmlns:p14="http://schemas.microsoft.com/office/powerpoint/2010/main" val="251682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2AE15-0FD5-9CF5-C699-141776E81648}"/>
              </a:ext>
            </a:extLst>
          </p:cNvPr>
          <p:cNvSpPr>
            <a:spLocks noGrp="1"/>
          </p:cNvSpPr>
          <p:nvPr>
            <p:ph type="title"/>
          </p:nvPr>
        </p:nvSpPr>
        <p:spPr>
          <a:xfrm>
            <a:off x="3014817" y="64314"/>
            <a:ext cx="6246898" cy="1360898"/>
          </a:xfrm>
        </p:spPr>
        <p:txBody>
          <a:bodyPr/>
          <a:lstStyle/>
          <a:p>
            <a:r>
              <a:rPr lang="en-GB" dirty="0"/>
              <a:t>Technical approach slide</a:t>
            </a:r>
          </a:p>
        </p:txBody>
      </p:sp>
      <p:pic>
        <p:nvPicPr>
          <p:cNvPr id="5" name="Picture 4">
            <a:extLst>
              <a:ext uri="{FF2B5EF4-FFF2-40B4-BE49-F238E27FC236}">
                <a16:creationId xmlns:a16="http://schemas.microsoft.com/office/drawing/2014/main" id="{11DCCCC4-FA73-EB25-05DB-BD4670B83099}"/>
              </a:ext>
            </a:extLst>
          </p:cNvPr>
          <p:cNvPicPr>
            <a:picLocks noChangeAspect="1"/>
          </p:cNvPicPr>
          <p:nvPr/>
        </p:nvPicPr>
        <p:blipFill rotWithShape="1">
          <a:blip r:embed="rId3"/>
          <a:srcRect l="24328" t="22381" r="48688" b="35619"/>
          <a:stretch/>
        </p:blipFill>
        <p:spPr>
          <a:xfrm>
            <a:off x="5868134" y="1886550"/>
            <a:ext cx="5801132" cy="4288055"/>
          </a:xfrm>
          <a:prstGeom prst="rect">
            <a:avLst/>
          </a:prstGeom>
        </p:spPr>
      </p:pic>
      <p:pic>
        <p:nvPicPr>
          <p:cNvPr id="6" name="Picture 5">
            <a:extLst>
              <a:ext uri="{FF2B5EF4-FFF2-40B4-BE49-F238E27FC236}">
                <a16:creationId xmlns:a16="http://schemas.microsoft.com/office/drawing/2014/main" id="{5EB61609-FB11-8DCB-8CFF-AA85B8BD8492}"/>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16491" r="15623" b="20227"/>
          <a:stretch/>
        </p:blipFill>
        <p:spPr>
          <a:xfrm>
            <a:off x="157655" y="43906"/>
            <a:ext cx="646387" cy="1416756"/>
          </a:xfrm>
          <a:prstGeom prst="rect">
            <a:avLst/>
          </a:prstGeom>
        </p:spPr>
      </p:pic>
      <p:pic>
        <p:nvPicPr>
          <p:cNvPr id="4" name="Picture 3">
            <a:extLst>
              <a:ext uri="{FF2B5EF4-FFF2-40B4-BE49-F238E27FC236}">
                <a16:creationId xmlns:a16="http://schemas.microsoft.com/office/drawing/2014/main" id="{34B5DEAE-A66C-1314-9328-D4A9B3269B02}"/>
              </a:ext>
            </a:extLst>
          </p:cNvPr>
          <p:cNvPicPr>
            <a:picLocks noChangeAspect="1"/>
          </p:cNvPicPr>
          <p:nvPr/>
        </p:nvPicPr>
        <p:blipFill rotWithShape="1">
          <a:blip r:embed="rId6"/>
          <a:srcRect l="6868" t="14380" r="40307" b="32381"/>
          <a:stretch/>
        </p:blipFill>
        <p:spPr>
          <a:xfrm>
            <a:off x="157655" y="2526038"/>
            <a:ext cx="5710479" cy="4288056"/>
          </a:xfrm>
          <a:prstGeom prst="rect">
            <a:avLst/>
          </a:prstGeom>
        </p:spPr>
      </p:pic>
    </p:spTree>
    <p:extLst>
      <p:ext uri="{BB962C8B-B14F-4D97-AF65-F5344CB8AC3E}">
        <p14:creationId xmlns:p14="http://schemas.microsoft.com/office/powerpoint/2010/main" val="1344878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9CF5C-C7D5-976D-62AB-93BCACA1880F}"/>
              </a:ext>
            </a:extLst>
          </p:cNvPr>
          <p:cNvSpPr>
            <a:spLocks noGrp="1"/>
          </p:cNvSpPr>
          <p:nvPr>
            <p:ph type="title"/>
          </p:nvPr>
        </p:nvSpPr>
        <p:spPr>
          <a:xfrm>
            <a:off x="2861442" y="43906"/>
            <a:ext cx="9905999" cy="1360898"/>
          </a:xfrm>
        </p:spPr>
        <p:txBody>
          <a:bodyPr/>
          <a:lstStyle/>
          <a:p>
            <a:r>
              <a:rPr lang="en-GB" dirty="0"/>
              <a:t>Evaluating the solution</a:t>
            </a:r>
          </a:p>
        </p:txBody>
      </p:sp>
      <p:pic>
        <p:nvPicPr>
          <p:cNvPr id="4" name="Picture 3">
            <a:extLst>
              <a:ext uri="{FF2B5EF4-FFF2-40B4-BE49-F238E27FC236}">
                <a16:creationId xmlns:a16="http://schemas.microsoft.com/office/drawing/2014/main" id="{9067FE8E-87DF-8A79-6035-1C5F7C9FD830}"/>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91" r="15623" b="20227"/>
          <a:stretch/>
        </p:blipFill>
        <p:spPr>
          <a:xfrm>
            <a:off x="157655" y="43906"/>
            <a:ext cx="646387" cy="1416756"/>
          </a:xfrm>
          <a:prstGeom prst="rect">
            <a:avLst/>
          </a:prstGeom>
        </p:spPr>
      </p:pic>
      <p:graphicFrame>
        <p:nvGraphicFramePr>
          <p:cNvPr id="5" name="Table 5">
            <a:extLst>
              <a:ext uri="{FF2B5EF4-FFF2-40B4-BE49-F238E27FC236}">
                <a16:creationId xmlns:a16="http://schemas.microsoft.com/office/drawing/2014/main" id="{C6CE2184-4FD5-8417-5522-FB313D2B3519}"/>
              </a:ext>
            </a:extLst>
          </p:cNvPr>
          <p:cNvGraphicFramePr>
            <a:graphicFrameLocks noGrp="1"/>
          </p:cNvGraphicFramePr>
          <p:nvPr>
            <p:extLst>
              <p:ext uri="{D42A27DB-BD31-4B8C-83A1-F6EECF244321}">
                <p14:modId xmlns:p14="http://schemas.microsoft.com/office/powerpoint/2010/main" val="249287588"/>
              </p:ext>
            </p:extLst>
          </p:nvPr>
        </p:nvGraphicFramePr>
        <p:xfrm>
          <a:off x="0" y="1533735"/>
          <a:ext cx="12192000" cy="5319804"/>
        </p:xfrm>
        <a:graphic>
          <a:graphicData uri="http://schemas.openxmlformats.org/drawingml/2006/table">
            <a:tbl>
              <a:tblPr firstRow="1" bandRow="1">
                <a:tableStyleId>{21E4AEA4-8DFA-4A89-87EB-49C32662AFE0}</a:tableStyleId>
              </a:tblPr>
              <a:tblGrid>
                <a:gridCol w="6096000">
                  <a:extLst>
                    <a:ext uri="{9D8B030D-6E8A-4147-A177-3AD203B41FA5}">
                      <a16:colId xmlns:a16="http://schemas.microsoft.com/office/drawing/2014/main" val="2226372312"/>
                    </a:ext>
                  </a:extLst>
                </a:gridCol>
                <a:gridCol w="6096000">
                  <a:extLst>
                    <a:ext uri="{9D8B030D-6E8A-4147-A177-3AD203B41FA5}">
                      <a16:colId xmlns:a16="http://schemas.microsoft.com/office/drawing/2014/main" val="2140934490"/>
                    </a:ext>
                  </a:extLst>
                </a:gridCol>
              </a:tblGrid>
              <a:tr h="53198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u="sng" dirty="0"/>
                        <a:t>Chatbot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endParaRPr lang="en-GB"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u="sng" dirty="0"/>
                        <a:t>Facial Emotion Detection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Good prototype verse bad-does it meet my user requirements?(Facial Detection Emotion)(Business value, Usability and content)</a:t>
                      </a:r>
                    </a:p>
                    <a:p>
                      <a:endParaRPr lang="en-GB" sz="1200" dirty="0"/>
                    </a:p>
                  </a:txBody>
                  <a:tcPr/>
                </a:tc>
                <a:extLst>
                  <a:ext uri="{0D108BD9-81ED-4DB2-BD59-A6C34878D82A}">
                    <a16:rowId xmlns:a16="http://schemas.microsoft.com/office/drawing/2014/main" val="2260790614"/>
                  </a:ext>
                </a:extLst>
              </a:tr>
            </a:tbl>
          </a:graphicData>
        </a:graphic>
      </p:graphicFrame>
      <p:pic>
        <p:nvPicPr>
          <p:cNvPr id="9" name="Picture 8">
            <a:extLst>
              <a:ext uri="{FF2B5EF4-FFF2-40B4-BE49-F238E27FC236}">
                <a16:creationId xmlns:a16="http://schemas.microsoft.com/office/drawing/2014/main" id="{41491585-46DB-F29E-2B54-B4673991AB23}"/>
              </a:ext>
            </a:extLst>
          </p:cNvPr>
          <p:cNvPicPr>
            <a:picLocks noChangeAspect="1"/>
          </p:cNvPicPr>
          <p:nvPr/>
        </p:nvPicPr>
        <p:blipFill rotWithShape="1">
          <a:blip r:embed="rId5"/>
          <a:srcRect t="20484" r="34776" b="16092"/>
          <a:stretch/>
        </p:blipFill>
        <p:spPr>
          <a:xfrm>
            <a:off x="42043" y="1776249"/>
            <a:ext cx="6096000" cy="2456151"/>
          </a:xfrm>
          <a:prstGeom prst="rect">
            <a:avLst/>
          </a:prstGeom>
        </p:spPr>
      </p:pic>
      <p:pic>
        <p:nvPicPr>
          <p:cNvPr id="11" name="Picture 10">
            <a:extLst>
              <a:ext uri="{FF2B5EF4-FFF2-40B4-BE49-F238E27FC236}">
                <a16:creationId xmlns:a16="http://schemas.microsoft.com/office/drawing/2014/main" id="{7AE49773-F5A8-DAAF-9472-4D75E7E8E252}"/>
              </a:ext>
            </a:extLst>
          </p:cNvPr>
          <p:cNvPicPr>
            <a:picLocks noChangeAspect="1"/>
          </p:cNvPicPr>
          <p:nvPr/>
        </p:nvPicPr>
        <p:blipFill rotWithShape="1">
          <a:blip r:embed="rId6"/>
          <a:srcRect l="958" t="33793" r="35185" b="18238"/>
          <a:stretch/>
        </p:blipFill>
        <p:spPr>
          <a:xfrm>
            <a:off x="6096000" y="4183117"/>
            <a:ext cx="6096000" cy="2655431"/>
          </a:xfrm>
          <a:prstGeom prst="rect">
            <a:avLst/>
          </a:prstGeom>
        </p:spPr>
      </p:pic>
      <p:sp>
        <p:nvSpPr>
          <p:cNvPr id="12" name="TextBox 11">
            <a:extLst>
              <a:ext uri="{FF2B5EF4-FFF2-40B4-BE49-F238E27FC236}">
                <a16:creationId xmlns:a16="http://schemas.microsoft.com/office/drawing/2014/main" id="{FB61378C-1A7C-E6DE-3B97-910A99EB0AC5}"/>
              </a:ext>
            </a:extLst>
          </p:cNvPr>
          <p:cNvSpPr txBox="1"/>
          <p:nvPr/>
        </p:nvSpPr>
        <p:spPr>
          <a:xfrm>
            <a:off x="0" y="4232400"/>
            <a:ext cx="6437586" cy="2954655"/>
          </a:xfrm>
          <a:prstGeom prst="rect">
            <a:avLst/>
          </a:prstGeom>
          <a:noFill/>
          <a:ln>
            <a:noFill/>
          </a:ln>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Proposed solution must be promising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Knowing the cost to materialize my idea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Preparing and sending RFP to business partners or vendors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Collaboration should evolve around feedback and improvement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Early engagement with all key stakeholders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Allow stakeholders to take a visual user journey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Good prototype adapts to real-life settings with realistic content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Business Value : Up-sell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Usability: ensure the design of the chatbot works as intended for the users to use.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dirty="0"/>
              <a:t>Content: product performance gives an output of the user and bot conversation.</a:t>
            </a:r>
          </a:p>
          <a:p>
            <a:endParaRPr lang="en-GB" dirty="0"/>
          </a:p>
        </p:txBody>
      </p:sp>
    </p:spTree>
    <p:extLst>
      <p:ext uri="{BB962C8B-B14F-4D97-AF65-F5344CB8AC3E}">
        <p14:creationId xmlns:p14="http://schemas.microsoft.com/office/powerpoint/2010/main" val="1779191774"/>
      </p:ext>
    </p:extLst>
  </p:cSld>
  <p:clrMapOvr>
    <a:masterClrMapping/>
  </p:clrMapOvr>
</p:sld>
</file>

<file path=ppt/theme/theme1.xml><?xml version="1.0" encoding="utf-8"?>
<a:theme xmlns:a="http://schemas.openxmlformats.org/drawingml/2006/main" name="RegattaVTI">
  <a:themeElements>
    <a:clrScheme name="Regatta Yellow">
      <a:dk1>
        <a:sysClr val="windowText" lastClr="000000"/>
      </a:dk1>
      <a:lt1>
        <a:sysClr val="window" lastClr="FFFFFF"/>
      </a:lt1>
      <a:dk2>
        <a:srgbClr val="181C30"/>
      </a:dk2>
      <a:lt2>
        <a:srgbClr val="C8E1F4"/>
      </a:lt2>
      <a:accent1>
        <a:srgbClr val="217ED3"/>
      </a:accent1>
      <a:accent2>
        <a:srgbClr val="B92525"/>
      </a:accent2>
      <a:accent3>
        <a:srgbClr val="18558C"/>
      </a:accent3>
      <a:accent4>
        <a:srgbClr val="1D8B35"/>
      </a:accent4>
      <a:accent5>
        <a:srgbClr val="EA75AA"/>
      </a:accent5>
      <a:accent6>
        <a:srgbClr val="F5A700"/>
      </a:accent6>
      <a:hlink>
        <a:srgbClr val="DB0000"/>
      </a:hlink>
      <a:folHlink>
        <a:srgbClr val="066BB6"/>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341078C9445E4D90A325499989C232" ma:contentTypeVersion="12" ma:contentTypeDescription="Create a new document." ma:contentTypeScope="" ma:versionID="ec8a4a6a651e921801bcc744e1970012">
  <xsd:schema xmlns:xsd="http://www.w3.org/2001/XMLSchema" xmlns:xs="http://www.w3.org/2001/XMLSchema" xmlns:p="http://schemas.microsoft.com/office/2006/metadata/properties" xmlns:ns3="22534dff-a1b0-435e-8e70-d0a01bd7bfa5" xmlns:ns4="a7f6e7cd-8c90-4277-b072-625d98e97c0b" targetNamespace="http://schemas.microsoft.com/office/2006/metadata/properties" ma:root="true" ma:fieldsID="2f04d9d99f793cb5bc295dab0dd2f7f6" ns3:_="" ns4:_="">
    <xsd:import namespace="22534dff-a1b0-435e-8e70-d0a01bd7bfa5"/>
    <xsd:import namespace="a7f6e7cd-8c90-4277-b072-625d98e97c0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534dff-a1b0-435e-8e70-d0a01bd7bf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7f6e7cd-8c90-4277-b072-625d98e97c0b"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22534dff-a1b0-435e-8e70-d0a01bd7bf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5DFAC22-F6CC-454F-8EDD-E91D1871F6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534dff-a1b0-435e-8e70-d0a01bd7bfa5"/>
    <ds:schemaRef ds:uri="a7f6e7cd-8c90-4277-b072-625d98e97c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BA145B-5DCD-4A80-BF29-62AFC5688F13}">
  <ds:schemaRefs>
    <ds:schemaRef ds:uri="http://purl.org/dc/dcmitype/"/>
    <ds:schemaRef ds:uri="http://purl.org/dc/elements/1.1/"/>
    <ds:schemaRef ds:uri="a7f6e7cd-8c90-4277-b072-625d98e97c0b"/>
    <ds:schemaRef ds:uri="http://www.w3.org/XML/1998/namespace"/>
    <ds:schemaRef ds:uri="http://schemas.microsoft.com/office/2006/documentManagement/types"/>
    <ds:schemaRef ds:uri="http://schemas.microsoft.com/office/2006/metadata/properties"/>
    <ds:schemaRef ds:uri="http://schemas.openxmlformats.org/package/2006/metadata/core-properties"/>
    <ds:schemaRef ds:uri="http://schemas.microsoft.com/office/infopath/2007/PartnerControls"/>
    <ds:schemaRef ds:uri="22534dff-a1b0-435e-8e70-d0a01bd7bfa5"/>
    <ds:schemaRef ds:uri="http://purl.org/dc/terms/"/>
  </ds:schemaRefs>
</ds:datastoreItem>
</file>

<file path=customXml/itemProps3.xml><?xml version="1.0" encoding="utf-8"?>
<ds:datastoreItem xmlns:ds="http://schemas.openxmlformats.org/officeDocument/2006/customXml" ds:itemID="{1E1EA558-6456-454C-91A1-7EABC0B64C4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118</TotalTime>
  <Words>2021</Words>
  <Application>Microsoft Office PowerPoint</Application>
  <PresentationFormat>Widescreen</PresentationFormat>
  <Paragraphs>291</Paragraphs>
  <Slides>18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-apple-system</vt:lpstr>
      <vt:lpstr>Arial</vt:lpstr>
      <vt:lpstr>Calibri</vt:lpstr>
      <vt:lpstr>Graphik</vt:lpstr>
      <vt:lpstr>Walbaum Display</vt:lpstr>
      <vt:lpstr>RegattaVTI</vt:lpstr>
      <vt:lpstr> Journey to the stadium:  a chatbot and facial emotion detection solution</vt:lpstr>
      <vt:lpstr>Project 2 objectives/Chatbot Fundamental</vt:lpstr>
      <vt:lpstr>Overview</vt:lpstr>
      <vt:lpstr>Agile project management approach</vt:lpstr>
      <vt:lpstr>Flowchart</vt:lpstr>
      <vt:lpstr>Ticket prices</vt:lpstr>
      <vt:lpstr>Chatbot concepts</vt:lpstr>
      <vt:lpstr>Technical approach slide</vt:lpstr>
      <vt:lpstr>Evaluating the solution</vt:lpstr>
      <vt:lpstr>Technical details</vt:lpstr>
      <vt:lpstr>Managing our Projects</vt:lpstr>
      <vt:lpstr>Risk Assessment</vt:lpstr>
      <vt:lpstr>Agile test plan template</vt:lpstr>
      <vt:lpstr>Sprint Plan Template</vt:lpstr>
      <vt:lpstr>Sprint Retrospective</vt:lpstr>
      <vt:lpstr>Summary</vt:lpstr>
      <vt:lpstr>Thank you for listening any questions?</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Miss  Kowsor</dc:creator>
  <cp:lastModifiedBy>Miss  Kowsor</cp:lastModifiedBy>
  <cp:revision>3</cp:revision>
  <dcterms:created xsi:type="dcterms:W3CDTF">2022-12-04T17:12:52Z</dcterms:created>
  <dcterms:modified xsi:type="dcterms:W3CDTF">2023-01-11T10:21:27Z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0x01010033341078C9445E4D90A325499989C232</vt:lpwstr>
  </property>
</Properties>
</file>

<file path=docProps/thumbnail.jpeg>
</file>